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493" r:id="rId2"/>
    <p:sldId id="502" r:id="rId3"/>
    <p:sldId id="494" r:id="rId4"/>
    <p:sldId id="953" r:id="rId5"/>
    <p:sldId id="954" r:id="rId6"/>
    <p:sldId id="955" r:id="rId7"/>
    <p:sldId id="956" r:id="rId8"/>
    <p:sldId id="957" r:id="rId9"/>
    <p:sldId id="958" r:id="rId10"/>
    <p:sldId id="959" r:id="rId11"/>
    <p:sldId id="318" r:id="rId12"/>
  </p:sldIdLst>
  <p:sldSz cx="9144000" cy="6858000" type="screen4x3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8" userDrawn="1">
          <p15:clr>
            <a:srgbClr val="A4A3A4"/>
          </p15:clr>
        </p15:guide>
        <p15:guide id="2" orient="horz" pos="4042">
          <p15:clr>
            <a:srgbClr val="A4A3A4"/>
          </p15:clr>
        </p15:guide>
        <p15:guide id="3" orient="horz" pos="3844">
          <p15:clr>
            <a:srgbClr val="A4A3A4"/>
          </p15:clr>
        </p15:guide>
        <p15:guide id="4" orient="horz" pos="255">
          <p15:clr>
            <a:srgbClr val="A4A3A4"/>
          </p15:clr>
        </p15:guide>
        <p15:guide id="5" orient="horz" pos="618" userDrawn="1">
          <p15:clr>
            <a:srgbClr val="A4A3A4"/>
          </p15:clr>
        </p15:guide>
        <p15:guide id="6" pos="5471">
          <p15:clr>
            <a:srgbClr val="A4A3A4"/>
          </p15:clr>
        </p15:guide>
        <p15:guide id="7" pos="3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 Shynkarenko" initials="IS" lastIdx="1" clrIdx="0">
    <p:extLst>
      <p:ext uri="{19B8F6BF-5375-455C-9EA6-DF929625EA0E}">
        <p15:presenceInfo xmlns:p15="http://schemas.microsoft.com/office/powerpoint/2012/main" userId="S-1-5-21-2242389551-2025806169-1708103343-11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2E24"/>
    <a:srgbClr val="515D69"/>
    <a:srgbClr val="ED1C24"/>
    <a:srgbClr val="7A232E"/>
    <a:srgbClr val="818084"/>
    <a:srgbClr val="1C75BC"/>
    <a:srgbClr val="00A79D"/>
    <a:srgbClr val="FBB040"/>
    <a:srgbClr val="FFFFFF"/>
    <a:srgbClr val="B2B8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62" autoAdjust="0"/>
    <p:restoredTop sz="87392" autoAdjust="0"/>
  </p:normalViewPr>
  <p:slideViewPr>
    <p:cSldViewPr snapToGrid="0" snapToObjects="1">
      <p:cViewPr varScale="1">
        <p:scale>
          <a:sx n="66" d="100"/>
          <a:sy n="66" d="100"/>
        </p:scale>
        <p:origin x="1809" y="48"/>
      </p:cViewPr>
      <p:guideLst>
        <p:guide orient="horz" pos="958"/>
        <p:guide orient="horz" pos="4042"/>
        <p:guide orient="horz" pos="3844"/>
        <p:guide orient="horz" pos="255"/>
        <p:guide orient="horz" pos="618"/>
        <p:guide pos="5471"/>
        <p:guide pos="3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7" d="100"/>
        <a:sy n="57" d="100"/>
      </p:scale>
      <p:origin x="0" y="0"/>
    </p:cViewPr>
  </p:sorterViewPr>
  <p:notesViewPr>
    <p:cSldViewPr snapToGrid="0" snapToObjects="1" showGuides="1">
      <p:cViewPr varScale="1">
        <p:scale>
          <a:sx n="72" d="100"/>
          <a:sy n="72" d="100"/>
        </p:scale>
        <p:origin x="-2938" y="-91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452FA-58B1-4574-8740-B99F6507667A}" type="datetimeFigureOut">
              <a:rPr lang="de-DE" smtClean="0"/>
              <a:pPr/>
              <a:t>12.06.2025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0C0CE-6668-41A1-93E1-3A7BF1A13B3E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722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0C0CE-6668-41A1-93E1-3A7BF1A13B3E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9456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2A97F-F3F7-097A-3B2B-61D339D0DA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52FAD0-B44D-4095-E59F-59C189762D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13A9AD-6B47-C432-4799-10F5BB3495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BC66C9-5E4D-CE7B-07A3-6FF40FC8F3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0C0CE-6668-41A1-93E1-3A7BF1A13B3E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2006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04B7F5-B6DD-4853-B1FF-4623BB78F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B61394-CFFD-3B50-B1C0-FB9DC72558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E81607-E9EE-9946-4AB1-E27D33AA76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7D92B-1E0D-27AE-8EAB-DFB9A236BB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0C0CE-6668-41A1-93E1-3A7BF1A13B3E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8287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D0B659-A86D-86FB-3E6E-48ABE962C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5F2F5E-BEA8-F75A-4BD3-9F6011504A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19A163-EA3A-82A1-C51C-11E8432BCD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A0F879-2F61-CF5B-F26B-12821D801B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0C0CE-6668-41A1-93E1-3A7BF1A13B3E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2044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93532-395E-F50B-47EE-A312B1C79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05CEFD-A3E4-EBB0-E79C-F030FEE8D8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A2E1C9-0F31-A62F-618B-A91C965690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0BD500-470B-1712-E88D-D5D257A9CC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0C0CE-6668-41A1-93E1-3A7BF1A13B3E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1100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D6165-0BDF-DED8-D5B2-849A0B18B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3EBD0F-E023-EC60-BD81-8C4D074880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A7507B-EB1D-89F2-A7E3-8D66853B8C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B8F58D-15D8-9598-22AA-AF0285A7DC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0C0CE-6668-41A1-93E1-3A7BF1A13B3E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586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14ACB2-C417-A551-FBD8-BCB5C4AC99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0B8E82-3DEC-7FAB-9029-2672372078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2A5F8E-78E4-B2DC-308E-951FCC0FE0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D0B826-7893-9CFD-EBBF-14584A047A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0C0CE-6668-41A1-93E1-3A7BF1A13B3E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2967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C0CE-6668-41A1-93E1-3A7BF1A13B3E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4682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gray">
          <a:xfrm>
            <a:off x="1638000" y="1836000"/>
            <a:ext cx="6966000" cy="1470025"/>
          </a:xfrm>
        </p:spPr>
        <p:txBody>
          <a:bodyPr vert="horz" wrap="square" lIns="0" tIns="0" rIns="0" bIns="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4000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gray">
          <a:xfrm>
            <a:off x="1638000" y="3535200"/>
            <a:ext cx="6966000" cy="861774"/>
          </a:xfr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lang="de-DE" sz="2800" kern="120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>
          <a:xfrm>
            <a:off x="7131316" y="6620475"/>
            <a:ext cx="1409040" cy="123111"/>
          </a:xfrm>
        </p:spPr>
        <p:txBody>
          <a:bodyPr wrap="none"/>
          <a:lstStyle/>
          <a:p>
            <a:r>
              <a:rPr lang="uk-UA" dirty="0"/>
              <a:t>Назва</a:t>
            </a:r>
            <a:r>
              <a:rPr lang="de-DE" dirty="0"/>
              <a:t> · </a:t>
            </a:r>
            <a:r>
              <a:rPr lang="uk-UA" dirty="0"/>
              <a:t>Автор</a:t>
            </a:r>
            <a:r>
              <a:rPr lang="de-DE" dirty="0"/>
              <a:t>· DD.MM.YYYY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>
          <a:xfrm>
            <a:off x="8472107" y="6620475"/>
            <a:ext cx="203581" cy="123111"/>
          </a:xfrm>
        </p:spPr>
        <p:txBody>
          <a:bodyPr/>
          <a:lstStyle/>
          <a:p>
            <a:fld id="{05B86B18-2475-4CE0-AB5D-557E749F8469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>
          <a:xfrm>
            <a:off x="7131316" y="6620475"/>
            <a:ext cx="1409040" cy="123111"/>
          </a:xfrm>
        </p:spPr>
        <p:txBody>
          <a:bodyPr wrap="none"/>
          <a:lstStyle/>
          <a:p>
            <a:r>
              <a:rPr lang="uk-UA" dirty="0"/>
              <a:t>Назва</a:t>
            </a:r>
            <a:r>
              <a:rPr lang="de-DE" dirty="0"/>
              <a:t> · </a:t>
            </a:r>
            <a:r>
              <a:rPr lang="uk-UA" dirty="0"/>
              <a:t>Автор</a:t>
            </a:r>
            <a:r>
              <a:rPr lang="de-DE" dirty="0"/>
              <a:t>· DD.MM.YYYY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>
          <a:xfrm>
            <a:off x="8472107" y="6620475"/>
            <a:ext cx="203581" cy="123111"/>
          </a:xfrm>
        </p:spPr>
        <p:txBody>
          <a:bodyPr/>
          <a:lstStyle/>
          <a:p>
            <a:fld id="{05B86B18-2475-4CE0-AB5D-557E749F8469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7" name="Rechteck 6"/>
          <p:cNvSpPr/>
          <p:nvPr userDrawn="1"/>
        </p:nvSpPr>
        <p:spPr bwMode="gray">
          <a:xfrm>
            <a:off x="457200" y="1510019"/>
            <a:ext cx="8218488" cy="458280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gray">
          <a:xfrm>
            <a:off x="1638858" y="1837189"/>
            <a:ext cx="6965142" cy="1470025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gray">
          <a:xfrm>
            <a:off x="1638858" y="3534370"/>
            <a:ext cx="6965142" cy="861774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  <p:pic>
        <p:nvPicPr>
          <p:cNvPr id="5" name="Shape 130" descr="KM_Partners_logo_White.png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8275" y="5828800"/>
            <a:ext cx="2744426" cy="35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468313" y="658361"/>
            <a:ext cx="8207375" cy="61555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468313" y="1520825"/>
            <a:ext cx="8229600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4938" indent="-134938">
              <a:spcBef>
                <a:spcPts val="600"/>
              </a:spcBef>
              <a:buClr>
                <a:srgbClr val="7A232E"/>
              </a:buClr>
              <a:buFont typeface="Arial" pitchFamily="34" charset="0"/>
              <a:buChar char="»"/>
            </a:pPr>
            <a:r>
              <a:rPr lang="uk-UA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Рівень1</a:t>
            </a:r>
            <a:endParaRPr lang="en-GB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8000" indent="-109538">
              <a:spcBef>
                <a:spcPts val="300"/>
              </a:spcBef>
              <a:buClr>
                <a:srgbClr val="7A232E"/>
              </a:buClr>
              <a:buFont typeface="Arial" pitchFamily="34" charset="0"/>
              <a:buChar char="›"/>
            </a:pPr>
            <a:r>
              <a:rPr lang="uk-UA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Рівень 2</a:t>
            </a:r>
            <a:endParaRPr lang="en-GB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96875" indent="-109538">
              <a:spcBef>
                <a:spcPts val="300"/>
              </a:spcBef>
              <a:buClr>
                <a:srgbClr val="7A232E"/>
              </a:buClr>
              <a:buFont typeface="Arial" pitchFamily="34" charset="0"/>
              <a:buChar char="•"/>
            </a:pPr>
            <a:r>
              <a:rPr lang="uk-UA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Рівень 3</a:t>
            </a:r>
            <a:endParaRPr lang="en-GB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34938" indent="-134938">
              <a:spcBef>
                <a:spcPts val="600"/>
              </a:spcBef>
              <a:buClr>
                <a:srgbClr val="7A232E"/>
              </a:buClr>
              <a:buFont typeface="Arial" pitchFamily="34" charset="0"/>
              <a:buChar char="»"/>
            </a:pPr>
            <a:r>
              <a:rPr lang="uk-UA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Рівень 1</a:t>
            </a:r>
            <a:endParaRPr lang="en-GB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5493687" y="6620475"/>
            <a:ext cx="28956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uk-UA" dirty="0"/>
              <a:t>Назва</a:t>
            </a:r>
            <a:r>
              <a:rPr lang="de-DE" dirty="0"/>
              <a:t> ·</a:t>
            </a:r>
            <a:r>
              <a:rPr lang="uk-UA" dirty="0"/>
              <a:t> Автор</a:t>
            </a:r>
            <a:r>
              <a:rPr lang="de-DE" dirty="0"/>
              <a:t> · DD.MM.YYYY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8472107" y="6620475"/>
            <a:ext cx="203581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05B86B18-2475-4CE0-AB5D-557E749F8469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107" y="269570"/>
            <a:ext cx="1344626" cy="172060"/>
          </a:xfrm>
          <a:prstGeom prst="rect">
            <a:avLst/>
          </a:prstGeom>
        </p:spPr>
      </p:pic>
      <p:cxnSp>
        <p:nvCxnSpPr>
          <p:cNvPr id="7" name="Gerade Verbindung 11"/>
          <p:cNvCxnSpPr/>
          <p:nvPr userDrawn="1"/>
        </p:nvCxnSpPr>
        <p:spPr bwMode="gray">
          <a:xfrm>
            <a:off x="468313" y="525907"/>
            <a:ext cx="820737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93" y="296434"/>
            <a:ext cx="1033002" cy="1451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0" r:id="rId3"/>
    <p:sldLayoutId id="2147483651" r:id="rId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lang="de-DE" sz="2000" kern="1200" baseline="0" smtClean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34938" indent="-134938" algn="l" defTabSz="914400" rtl="0" eaLnBrk="1" latinLnBrk="0" hangingPunct="1">
        <a:spcBef>
          <a:spcPts val="600"/>
        </a:spcBef>
        <a:buClr>
          <a:srgbClr val="7A232E"/>
        </a:buClr>
        <a:buFont typeface="Arial" pitchFamily="34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55600" indent="-173038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›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38163" indent="-192088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720725" indent="-182563" algn="l" defTabSz="914400" rtl="0" eaLnBrk="1" latinLnBrk="0" hangingPunct="1">
        <a:spcBef>
          <a:spcPct val="20000"/>
        </a:spcBef>
        <a:buClr>
          <a:schemeClr val="accent1"/>
        </a:buClr>
        <a:buFont typeface="Symbol" pitchFamily="18" charset="2"/>
        <a:buChar char="-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7CF665-4F83-4B1B-A56B-219E304DFE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247" y="2015613"/>
            <a:ext cx="6966000" cy="1841018"/>
          </a:xfrm>
        </p:spPr>
        <p:txBody>
          <a:bodyPr/>
          <a:lstStyle/>
          <a:p>
            <a:r>
              <a:rPr lang="uk-UA" noProof="0" dirty="0">
                <a:solidFill>
                  <a:schemeClr val="tx1"/>
                </a:solidFill>
              </a:rPr>
              <a:t>Перевірки ТЦУ: на що</a:t>
            </a:r>
            <a:br>
              <a:rPr lang="uk-UA" noProof="0" dirty="0">
                <a:solidFill>
                  <a:schemeClr val="tx1"/>
                </a:solidFill>
              </a:rPr>
            </a:br>
            <a:r>
              <a:rPr lang="uk-UA" noProof="0" dirty="0">
                <a:solidFill>
                  <a:schemeClr val="tx1"/>
                </a:solidFill>
              </a:rPr>
              <a:t>звертають увагу </a:t>
            </a:r>
            <a:br>
              <a:rPr lang="uk-UA" noProof="0" dirty="0">
                <a:solidFill>
                  <a:schemeClr val="tx1"/>
                </a:solidFill>
              </a:rPr>
            </a:br>
            <a:r>
              <a:rPr lang="uk-UA" noProof="0" dirty="0">
                <a:solidFill>
                  <a:schemeClr val="tx1"/>
                </a:solidFill>
              </a:rPr>
              <a:t>перевіряючі</a:t>
            </a:r>
            <a:endParaRPr lang="uk-UA" noProof="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7808A4B-DB2D-4AA5-821E-D7FC8B0A2E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2198" y="4100807"/>
            <a:ext cx="6966000" cy="1378839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  <a:p>
            <a:pPr algn="r"/>
            <a:r>
              <a:rPr lang="uk-UA" dirty="0">
                <a:solidFill>
                  <a:schemeClr val="tx1"/>
                </a:solidFill>
              </a:rPr>
              <a:t>Іван Шинкаренко, партнер, кандидат економічних наук</a:t>
            </a:r>
          </a:p>
        </p:txBody>
      </p:sp>
    </p:spTree>
    <p:extLst>
      <p:ext uri="{BB962C8B-B14F-4D97-AF65-F5344CB8AC3E}">
        <p14:creationId xmlns:p14="http://schemas.microsoft.com/office/powerpoint/2010/main" val="4138939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C7CF0D-FEA2-321F-560E-51199F757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AA3435D-E42B-0594-D15D-6801471F5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6B18-2475-4CE0-AB5D-557E749F8469}" type="slidenum">
              <a:rPr lang="de-DE" smtClean="0"/>
              <a:pPr/>
              <a:t>10</a:t>
            </a:fld>
            <a:endParaRPr lang="de-DE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55CB455-39E9-AE90-2240-DDC3E9995D03}"/>
              </a:ext>
            </a:extLst>
          </p:cNvPr>
          <p:cNvCxnSpPr>
            <a:cxnSpLocks/>
          </p:cNvCxnSpPr>
          <p:nvPr/>
        </p:nvCxnSpPr>
        <p:spPr>
          <a:xfrm>
            <a:off x="1233977" y="1356157"/>
            <a:ext cx="7238130" cy="0"/>
          </a:xfrm>
          <a:prstGeom prst="line">
            <a:avLst/>
          </a:prstGeom>
          <a:ln w="19050">
            <a:solidFill>
              <a:srgbClr val="515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21583B1-1D9E-B7F9-3F41-4A86BA191C5E}"/>
              </a:ext>
            </a:extLst>
          </p:cNvPr>
          <p:cNvSpPr txBox="1"/>
          <p:nvPr/>
        </p:nvSpPr>
        <p:spPr>
          <a:xfrm>
            <a:off x="1567096" y="1434252"/>
            <a:ext cx="7214829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uk-UA" sz="2600" dirty="0"/>
              <a:t>Порівнюють показник рентабельності в КО з діапазоном, який будує податкова.</a:t>
            </a:r>
          </a:p>
          <a:p>
            <a:pPr>
              <a:buClr>
                <a:srgbClr val="C00000"/>
              </a:buClr>
            </a:pPr>
            <a:endParaRPr lang="uk-UA" sz="2600" dirty="0"/>
          </a:p>
          <a:p>
            <a:pPr>
              <a:buClr>
                <a:srgbClr val="C00000"/>
              </a:buClr>
            </a:pPr>
            <a:r>
              <a:rPr lang="uk-UA" sz="2600" dirty="0"/>
              <a:t>У податківців особливий підхід до побудови діапазонів:</a:t>
            </a:r>
          </a:p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uk-UA" sz="2200" dirty="0"/>
              <a:t>Додатковий критерій – перевірка наявності пов'язаних осіб через засновника</a:t>
            </a:r>
          </a:p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uk-UA" sz="2200" dirty="0"/>
              <a:t>Перевірка за даними, які є тільки у податкової тощо</a:t>
            </a:r>
          </a:p>
          <a:p>
            <a:pPr>
              <a:buClr>
                <a:srgbClr val="C00000"/>
              </a:buClr>
            </a:pPr>
            <a:endParaRPr lang="uk-UA" sz="2600" dirty="0"/>
          </a:p>
          <a:p>
            <a:pPr>
              <a:buClr>
                <a:srgbClr val="C00000"/>
              </a:buClr>
            </a:pPr>
            <a:r>
              <a:rPr lang="uk-UA" sz="2600" dirty="0"/>
              <a:t>Результат: вищі ринкові діапазони рентабельності – ризик порушення ТЦ</a:t>
            </a:r>
          </a:p>
        </p:txBody>
      </p:sp>
      <p:pic>
        <p:nvPicPr>
          <p:cNvPr id="11" name="Graphic 10" descr="Linear Graph outline">
            <a:extLst>
              <a:ext uri="{FF2B5EF4-FFF2-40B4-BE49-F238E27FC236}">
                <a16:creationId xmlns:a16="http://schemas.microsoft.com/office/drawing/2014/main" id="{38624D93-32B1-B8A6-80BA-CAA5E5F75A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07205" y="1626436"/>
            <a:ext cx="657173" cy="65717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168EC34-09BC-37F2-BE39-DE3207A9766B}"/>
              </a:ext>
            </a:extLst>
          </p:cNvPr>
          <p:cNvSpPr txBox="1"/>
          <p:nvPr/>
        </p:nvSpPr>
        <p:spPr>
          <a:xfrm>
            <a:off x="1106868" y="715378"/>
            <a:ext cx="7492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515D69"/>
                </a:solidFill>
              </a:rPr>
              <a:t>На що звертають увагу?</a:t>
            </a:r>
          </a:p>
        </p:txBody>
      </p:sp>
    </p:spTree>
    <p:extLst>
      <p:ext uri="{BB962C8B-B14F-4D97-AF65-F5344CB8AC3E}">
        <p14:creationId xmlns:p14="http://schemas.microsoft.com/office/powerpoint/2010/main" val="394938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28"/>
          <p:cNvSpPr txBox="1"/>
          <p:nvPr/>
        </p:nvSpPr>
        <p:spPr>
          <a:xfrm>
            <a:off x="4458376" y="5697801"/>
            <a:ext cx="2107875" cy="4677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uk" sz="1000" dirty="0">
                <a:solidFill>
                  <a:srgbClr val="FFFFFF"/>
                </a:solidFill>
              </a:rPr>
              <a:t>вул. Паньківська 5, 5-й поверх </a:t>
            </a:r>
          </a:p>
          <a:p>
            <a:pPr lvl="0">
              <a:buNone/>
            </a:pPr>
            <a:r>
              <a:rPr lang="uk" sz="1000" dirty="0">
                <a:solidFill>
                  <a:srgbClr val="FFFFFF"/>
                </a:solidFill>
              </a:rPr>
              <a:t>Київ, 01033, Україна</a:t>
            </a:r>
          </a:p>
          <a:p>
            <a:pPr lvl="0" rtl="0">
              <a:buNone/>
            </a:pPr>
            <a:r>
              <a:rPr lang="uk" sz="1000" dirty="0">
                <a:solidFill>
                  <a:srgbClr val="FFFFFF"/>
                </a:solidFill>
              </a:rPr>
              <a:t>www.kmp.ua, www.wts.ua</a:t>
            </a:r>
          </a:p>
        </p:txBody>
      </p:sp>
      <p:sp>
        <p:nvSpPr>
          <p:cNvPr id="3" name="Shape 129"/>
          <p:cNvSpPr txBox="1"/>
          <p:nvPr/>
        </p:nvSpPr>
        <p:spPr>
          <a:xfrm>
            <a:off x="6667850" y="5711775"/>
            <a:ext cx="1945800" cy="46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uk" sz="1000" dirty="0">
                <a:solidFill>
                  <a:srgbClr val="FFFFFF"/>
                </a:solidFill>
              </a:rPr>
              <a:t>тел.:   +38(044) 490 71 97</a:t>
            </a:r>
          </a:p>
          <a:p>
            <a:pPr lvl="0">
              <a:spcBef>
                <a:spcPts val="0"/>
              </a:spcBef>
              <a:buNone/>
            </a:pPr>
            <a:r>
              <a:rPr lang="uk" sz="1000" dirty="0">
                <a:solidFill>
                  <a:srgbClr val="FFFFFF"/>
                </a:solidFill>
              </a:rPr>
              <a:t>факс: +38(044) 492 88 59</a:t>
            </a:r>
          </a:p>
          <a:p>
            <a:pPr lvl="0" rtl="0">
              <a:spcBef>
                <a:spcPts val="0"/>
              </a:spcBef>
              <a:buNone/>
            </a:pPr>
            <a:r>
              <a:rPr lang="uk" sz="1000" dirty="0">
                <a:solidFill>
                  <a:srgbClr val="FFFFFF"/>
                </a:solidFill>
              </a:rPr>
              <a:t>admin@kmp.ua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 bwMode="gray">
          <a:xfrm>
            <a:off x="3686851" y="905272"/>
            <a:ext cx="4714199" cy="23618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2000" kern="1200" baseline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uk-UA" sz="6000" dirty="0">
                <a:solidFill>
                  <a:schemeClr val="bg1"/>
                </a:solidFill>
              </a:rPr>
              <a:t>Дякую за увагу!</a:t>
            </a:r>
            <a:endParaRPr lang="en-GB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FDF4655-79B3-4191-B976-C197AD988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6B18-2475-4CE0-AB5D-557E749F8469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6DE595A-B918-4EA2-AB76-BC651094ED0B}"/>
              </a:ext>
            </a:extLst>
          </p:cNvPr>
          <p:cNvSpPr/>
          <p:nvPr/>
        </p:nvSpPr>
        <p:spPr>
          <a:xfrm>
            <a:off x="2944622" y="2128082"/>
            <a:ext cx="56292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/>
              <a:t>Суттєва активізація контролю ТЦУ протягом 2022-2025 </a:t>
            </a:r>
            <a:r>
              <a:rPr lang="uk-UA" sz="3600" b="1" dirty="0" err="1"/>
              <a:t>рр</a:t>
            </a:r>
            <a:r>
              <a:rPr lang="uk-UA" sz="3600" b="1" dirty="0"/>
              <a:t> </a:t>
            </a:r>
          </a:p>
        </p:txBody>
      </p:sp>
      <p:pic>
        <p:nvPicPr>
          <p:cNvPr id="2" name="Рисунок 5" descr="Linear Graph outline">
            <a:extLst>
              <a:ext uri="{FF2B5EF4-FFF2-40B4-BE49-F238E27FC236}">
                <a16:creationId xmlns:a16="http://schemas.microsoft.com/office/drawing/2014/main" id="{0A8F712C-6E0C-43B7-8780-CD9A9454C6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96865" y="2128082"/>
            <a:ext cx="1507006" cy="15070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CDC7AA-2337-436B-A014-1800CBAE6DAB}"/>
              </a:ext>
            </a:extLst>
          </p:cNvPr>
          <p:cNvSpPr txBox="1"/>
          <p:nvPr/>
        </p:nvSpPr>
        <p:spPr>
          <a:xfrm>
            <a:off x="2944622" y="3835562"/>
            <a:ext cx="73097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dirty="0"/>
              <a:t>(статистика ДПС на кінець квітня)</a:t>
            </a:r>
          </a:p>
          <a:p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2332622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7D97B96-6E0E-49FE-9B2A-F559DB24A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6B18-2475-4CE0-AB5D-557E749F8469}" type="slidenum">
              <a:rPr lang="de-DE" smtClean="0"/>
              <a:pPr/>
              <a:t>3</a:t>
            </a:fld>
            <a:endParaRPr lang="de-DE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CB12FEBF-2CD5-41C3-916E-DC963ED274EF}"/>
              </a:ext>
            </a:extLst>
          </p:cNvPr>
          <p:cNvCxnSpPr>
            <a:cxnSpLocks/>
          </p:cNvCxnSpPr>
          <p:nvPr/>
        </p:nvCxnSpPr>
        <p:spPr>
          <a:xfrm>
            <a:off x="1437557" y="1434815"/>
            <a:ext cx="7238130" cy="0"/>
          </a:xfrm>
          <a:prstGeom prst="line">
            <a:avLst/>
          </a:prstGeom>
          <a:ln w="19050">
            <a:solidFill>
              <a:srgbClr val="515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8BBA06F-66C5-04FF-A7EA-BB8914F2B75B}"/>
              </a:ext>
            </a:extLst>
          </p:cNvPr>
          <p:cNvSpPr txBox="1"/>
          <p:nvPr/>
        </p:nvSpPr>
        <p:spPr>
          <a:xfrm>
            <a:off x="1359068" y="1591277"/>
            <a:ext cx="7214829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uk-UA" sz="2600" dirty="0"/>
              <a:t>Протягом 2022-2025 направлено 441 запитів документацій ТЦ (41% всіх запитів)</a:t>
            </a:r>
          </a:p>
          <a:p>
            <a:pPr>
              <a:buClr>
                <a:srgbClr val="C00000"/>
              </a:buClr>
            </a:pPr>
            <a:endParaRPr lang="uk-UA" sz="2600" dirty="0"/>
          </a:p>
          <a:p>
            <a:pPr>
              <a:buClr>
                <a:srgbClr val="C00000"/>
              </a:buClr>
            </a:pPr>
            <a:r>
              <a:rPr lang="uk-UA" sz="2600" dirty="0"/>
              <a:t>Загалом за роки з 2013 - 1045 запитів, на які отримано 910 документацій </a:t>
            </a:r>
          </a:p>
        </p:txBody>
      </p:sp>
      <p:pic>
        <p:nvPicPr>
          <p:cNvPr id="11" name="Graphic 10" descr="Open envelope outline">
            <a:extLst>
              <a:ext uri="{FF2B5EF4-FFF2-40B4-BE49-F238E27FC236}">
                <a16:creationId xmlns:a16="http://schemas.microsoft.com/office/drawing/2014/main" id="{39769DF7-6A30-757D-C3BA-B60A0E34E2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73281" y="1591277"/>
            <a:ext cx="657173" cy="65717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3297783-6399-4433-04B7-BE864D35CC97}"/>
              </a:ext>
            </a:extLst>
          </p:cNvPr>
          <p:cNvSpPr txBox="1"/>
          <p:nvPr/>
        </p:nvSpPr>
        <p:spPr>
          <a:xfrm>
            <a:off x="1359067" y="3840619"/>
            <a:ext cx="7214829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600" dirty="0"/>
              <a:t>84% опрацьовано, з яких 83% виявлено ризики…</a:t>
            </a:r>
          </a:p>
          <a:p>
            <a:endParaRPr lang="uk-UA" sz="2600" dirty="0"/>
          </a:p>
          <a:p>
            <a:r>
              <a:rPr lang="uk-UA" sz="2600" dirty="0"/>
              <a:t>Розшифруємо: опрацьовано 764 документації, з них у 755 виявлено ризики, тобто аж 9 документацій без ризиків за всі роки</a:t>
            </a:r>
            <a:endParaRPr lang="en-US" sz="2600" dirty="0"/>
          </a:p>
        </p:txBody>
      </p:sp>
      <p:pic>
        <p:nvPicPr>
          <p:cNvPr id="15" name="Graphic 14" descr="Bug under magnifying glass outline">
            <a:extLst>
              <a:ext uri="{FF2B5EF4-FFF2-40B4-BE49-F238E27FC236}">
                <a16:creationId xmlns:a16="http://schemas.microsoft.com/office/drawing/2014/main" id="{2A4F7697-079D-6030-5C12-82297E9079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4668" y="3840619"/>
            <a:ext cx="914400" cy="914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516D99B-C0AE-6C29-473A-B0F1247C3C10}"/>
              </a:ext>
            </a:extLst>
          </p:cNvPr>
          <p:cNvSpPr txBox="1"/>
          <p:nvPr/>
        </p:nvSpPr>
        <p:spPr>
          <a:xfrm>
            <a:off x="1108096" y="620494"/>
            <a:ext cx="7567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515D69"/>
                </a:solidFill>
              </a:rPr>
              <a:t>1. Запити документацій ТЦ</a:t>
            </a:r>
          </a:p>
        </p:txBody>
      </p:sp>
    </p:spTree>
    <p:extLst>
      <p:ext uri="{BB962C8B-B14F-4D97-AF65-F5344CB8AC3E}">
        <p14:creationId xmlns:p14="http://schemas.microsoft.com/office/powerpoint/2010/main" val="1608744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1F4170-53B9-CF4B-5763-450035445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2812061-6454-FEBF-ADA9-A342988F0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6B18-2475-4CE0-AB5D-557E749F8469}" type="slidenum">
              <a:rPr lang="de-DE" smtClean="0"/>
              <a:pPr/>
              <a:t>4</a:t>
            </a:fld>
            <a:endParaRPr lang="de-DE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9ADF60C6-19E0-CD83-3514-112E883E6EDE}"/>
              </a:ext>
            </a:extLst>
          </p:cNvPr>
          <p:cNvCxnSpPr>
            <a:cxnSpLocks/>
          </p:cNvCxnSpPr>
          <p:nvPr/>
        </p:nvCxnSpPr>
        <p:spPr>
          <a:xfrm>
            <a:off x="1159504" y="1680622"/>
            <a:ext cx="7525313" cy="0"/>
          </a:xfrm>
          <a:prstGeom prst="line">
            <a:avLst/>
          </a:prstGeom>
          <a:ln w="19050">
            <a:solidFill>
              <a:srgbClr val="515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2C197D1-21B8-7412-649C-001E9130979D}"/>
              </a:ext>
            </a:extLst>
          </p:cNvPr>
          <p:cNvSpPr txBox="1"/>
          <p:nvPr/>
        </p:nvSpPr>
        <p:spPr>
          <a:xfrm>
            <a:off x="1359068" y="1829465"/>
            <a:ext cx="7214829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uk-UA" sz="2600" dirty="0"/>
              <a:t>Протягом 2022-2025 виявлено </a:t>
            </a:r>
            <a:r>
              <a:rPr lang="uk-UA" sz="2800" dirty="0"/>
              <a:t>1467 фактів порушень (55,67% всіх порушень)</a:t>
            </a:r>
            <a:endParaRPr lang="uk-UA" sz="2600" dirty="0"/>
          </a:p>
          <a:p>
            <a:pPr>
              <a:buClr>
                <a:srgbClr val="C00000"/>
              </a:buClr>
            </a:pPr>
            <a:endParaRPr lang="uk-UA" sz="2600" dirty="0"/>
          </a:p>
          <a:p>
            <a:pPr>
              <a:buClr>
                <a:srgbClr val="C00000"/>
              </a:buClr>
            </a:pPr>
            <a:r>
              <a:rPr lang="uk-UA" sz="2600" dirty="0"/>
              <a:t>Загалом з 2015 – 2639 фактів порушення дисципліни</a:t>
            </a:r>
          </a:p>
        </p:txBody>
      </p:sp>
      <p:pic>
        <p:nvPicPr>
          <p:cNvPr id="11" name="Graphic 10" descr="Alarm Ringing outline">
            <a:extLst>
              <a:ext uri="{FF2B5EF4-FFF2-40B4-BE49-F238E27FC236}">
                <a16:creationId xmlns:a16="http://schemas.microsoft.com/office/drawing/2014/main" id="{08A339E6-076C-8B72-BA18-C105B62197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70103" y="1919863"/>
            <a:ext cx="657173" cy="65717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3473576-0825-4B62-F548-EFBD6FB7D7E7}"/>
              </a:ext>
            </a:extLst>
          </p:cNvPr>
          <p:cNvSpPr txBox="1"/>
          <p:nvPr/>
        </p:nvSpPr>
        <p:spPr>
          <a:xfrm>
            <a:off x="1052053" y="598927"/>
            <a:ext cx="75218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515D69"/>
                </a:solidFill>
              </a:rPr>
              <a:t>2. Перевірки дисципліни – своєчасність та повнота звітів про КО</a:t>
            </a:r>
          </a:p>
        </p:txBody>
      </p:sp>
      <p:pic>
        <p:nvPicPr>
          <p:cNvPr id="8" name="Graphic 7" descr="Flying Money outline">
            <a:extLst>
              <a:ext uri="{FF2B5EF4-FFF2-40B4-BE49-F238E27FC236}">
                <a16:creationId xmlns:a16="http://schemas.microsoft.com/office/drawing/2014/main" id="{DCF6B537-146C-FD73-666C-95C1D025CD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26292" y="4438301"/>
            <a:ext cx="744793" cy="7447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3D68C71-7637-DA68-CB55-05458A268690}"/>
              </a:ext>
            </a:extLst>
          </p:cNvPr>
          <p:cNvSpPr txBox="1"/>
          <p:nvPr/>
        </p:nvSpPr>
        <p:spPr>
          <a:xfrm>
            <a:off x="1446688" y="4536763"/>
            <a:ext cx="7214829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uk-UA" sz="2600" dirty="0"/>
              <a:t>Штрафи загалом: 659 млн грн</a:t>
            </a:r>
          </a:p>
          <a:p>
            <a:pPr>
              <a:buClr>
                <a:srgbClr val="C00000"/>
              </a:buClr>
            </a:pPr>
            <a:endParaRPr lang="uk-UA" sz="2600" dirty="0"/>
          </a:p>
          <a:p>
            <a:pPr>
              <a:buClr>
                <a:srgbClr val="C00000"/>
              </a:buClr>
            </a:pPr>
            <a:r>
              <a:rPr lang="uk-UA" sz="2600" dirty="0"/>
              <a:t>Штрафи 2022-2025: 344,6 млн грн </a:t>
            </a:r>
          </a:p>
        </p:txBody>
      </p:sp>
    </p:spTree>
    <p:extLst>
      <p:ext uri="{BB962C8B-B14F-4D97-AF65-F5344CB8AC3E}">
        <p14:creationId xmlns:p14="http://schemas.microsoft.com/office/powerpoint/2010/main" val="2632642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535391-E1AD-E1EB-2118-A2BDDF427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2836449-52D2-4549-28A4-4932A2E29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6B18-2475-4CE0-AB5D-557E749F8469}" type="slidenum">
              <a:rPr lang="de-DE" smtClean="0"/>
              <a:pPr/>
              <a:t>5</a:t>
            </a:fld>
            <a:endParaRPr lang="de-DE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42A7F278-5272-F225-7A37-B46B4F7A6D13}"/>
              </a:ext>
            </a:extLst>
          </p:cNvPr>
          <p:cNvCxnSpPr>
            <a:cxnSpLocks/>
          </p:cNvCxnSpPr>
          <p:nvPr/>
        </p:nvCxnSpPr>
        <p:spPr>
          <a:xfrm>
            <a:off x="1233977" y="1356157"/>
            <a:ext cx="7238130" cy="0"/>
          </a:xfrm>
          <a:prstGeom prst="line">
            <a:avLst/>
          </a:prstGeom>
          <a:ln w="19050">
            <a:solidFill>
              <a:srgbClr val="515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4B48E4B-1953-B5D0-B942-A1AA75C45622}"/>
              </a:ext>
            </a:extLst>
          </p:cNvPr>
          <p:cNvSpPr txBox="1"/>
          <p:nvPr/>
        </p:nvSpPr>
        <p:spPr>
          <a:xfrm>
            <a:off x="1359068" y="1667611"/>
            <a:ext cx="7214829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uk-UA" sz="2600" dirty="0"/>
              <a:t>Загалом за 2015-2025 завершено 143 перевірки</a:t>
            </a:r>
          </a:p>
          <a:p>
            <a:pPr>
              <a:buClr>
                <a:srgbClr val="C00000"/>
              </a:buClr>
            </a:pPr>
            <a:endParaRPr lang="uk-UA" sz="2600" dirty="0"/>
          </a:p>
          <a:p>
            <a:pPr>
              <a:buClr>
                <a:srgbClr val="C00000"/>
              </a:buClr>
            </a:pPr>
            <a:r>
              <a:rPr lang="uk-UA" sz="2600" dirty="0"/>
              <a:t>У 2022-2025 завершено 57 перевірок, 56 перевірок триває</a:t>
            </a:r>
          </a:p>
        </p:txBody>
      </p:sp>
      <p:pic>
        <p:nvPicPr>
          <p:cNvPr id="11" name="Graphic 10" descr="Microscope outline">
            <a:extLst>
              <a:ext uri="{FF2B5EF4-FFF2-40B4-BE49-F238E27FC236}">
                <a16:creationId xmlns:a16="http://schemas.microsoft.com/office/drawing/2014/main" id="{18A5AB4B-CDFA-0B31-45F4-96686B9C75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82483" y="1667611"/>
            <a:ext cx="657173" cy="65717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1461475-4BE2-A2E7-3173-D3D030FA1961}"/>
              </a:ext>
            </a:extLst>
          </p:cNvPr>
          <p:cNvSpPr txBox="1"/>
          <p:nvPr/>
        </p:nvSpPr>
        <p:spPr>
          <a:xfrm>
            <a:off x="1106868" y="715378"/>
            <a:ext cx="7492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515D69"/>
                </a:solidFill>
              </a:rPr>
              <a:t>3. Перевірки принципу «витягнутої руки»</a:t>
            </a:r>
          </a:p>
        </p:txBody>
      </p:sp>
      <p:pic>
        <p:nvPicPr>
          <p:cNvPr id="8" name="Graphic 7" descr="Money outline">
            <a:extLst>
              <a:ext uri="{FF2B5EF4-FFF2-40B4-BE49-F238E27FC236}">
                <a16:creationId xmlns:a16="http://schemas.microsoft.com/office/drawing/2014/main" id="{3D9D9194-03D7-B1E0-70AF-F3B49C745D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2483" y="4287827"/>
            <a:ext cx="744793" cy="7447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456DE28-F944-63F1-496B-A5A1F926A139}"/>
              </a:ext>
            </a:extLst>
          </p:cNvPr>
          <p:cNvSpPr txBox="1"/>
          <p:nvPr/>
        </p:nvSpPr>
        <p:spPr>
          <a:xfrm>
            <a:off x="1359068" y="4189505"/>
            <a:ext cx="7214829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uk-UA" sz="2600" dirty="0"/>
              <a:t>Податок на прибуток: 4,9 млрд грн (з яких за 2022-2025 р. 3,4 млрд грн)</a:t>
            </a:r>
          </a:p>
          <a:p>
            <a:pPr>
              <a:buClr>
                <a:srgbClr val="C00000"/>
              </a:buClr>
            </a:pPr>
            <a:endParaRPr lang="uk-UA" sz="2600" dirty="0"/>
          </a:p>
          <a:p>
            <a:pPr>
              <a:buClr>
                <a:srgbClr val="C00000"/>
              </a:buClr>
            </a:pPr>
            <a:r>
              <a:rPr lang="uk-UA" sz="2600" dirty="0"/>
              <a:t>Зменшено збитки: 10,4 млрд грн (з яких за 2022-2025 р. 3,2 млрд грн)</a:t>
            </a:r>
          </a:p>
        </p:txBody>
      </p:sp>
    </p:spTree>
    <p:extLst>
      <p:ext uri="{BB962C8B-B14F-4D97-AF65-F5344CB8AC3E}">
        <p14:creationId xmlns:p14="http://schemas.microsoft.com/office/powerpoint/2010/main" val="1241053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F8F555-1AA7-04B8-5A48-531895B531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845FCF7-1AD8-4E93-B830-074880FFD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6B18-2475-4CE0-AB5D-557E749F8469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4BC08B2-84BB-24F6-55BE-253E1F0A5D88}"/>
              </a:ext>
            </a:extLst>
          </p:cNvPr>
          <p:cNvSpPr/>
          <p:nvPr/>
        </p:nvSpPr>
        <p:spPr>
          <a:xfrm>
            <a:off x="2944622" y="2128082"/>
            <a:ext cx="56292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/>
              <a:t>Досвід перевірок ТЦУ останніх років</a:t>
            </a:r>
          </a:p>
        </p:txBody>
      </p:sp>
      <p:pic>
        <p:nvPicPr>
          <p:cNvPr id="2" name="Рисунок 5" descr="Telescope outline">
            <a:extLst>
              <a:ext uri="{FF2B5EF4-FFF2-40B4-BE49-F238E27FC236}">
                <a16:creationId xmlns:a16="http://schemas.microsoft.com/office/drawing/2014/main" id="{AF599473-3F12-9476-03E9-3F901FD7F4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96865" y="2128082"/>
            <a:ext cx="1507006" cy="150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293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87DAF4-C7BB-9F32-BFDE-254C45F62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DA95EA7-BB94-2C5B-4691-244F3DB9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6B18-2475-4CE0-AB5D-557E749F8469}" type="slidenum">
              <a:rPr lang="de-DE" smtClean="0"/>
              <a:pPr/>
              <a:t>7</a:t>
            </a:fld>
            <a:endParaRPr lang="de-DE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C240A132-D68E-AC58-8433-D9AD67001687}"/>
              </a:ext>
            </a:extLst>
          </p:cNvPr>
          <p:cNvCxnSpPr>
            <a:cxnSpLocks/>
          </p:cNvCxnSpPr>
          <p:nvPr/>
        </p:nvCxnSpPr>
        <p:spPr>
          <a:xfrm>
            <a:off x="1233977" y="1356157"/>
            <a:ext cx="7238130" cy="0"/>
          </a:xfrm>
          <a:prstGeom prst="line">
            <a:avLst/>
          </a:prstGeom>
          <a:ln w="19050">
            <a:solidFill>
              <a:srgbClr val="515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0D4F86A-EF56-7D77-2326-D94950B5C25A}"/>
              </a:ext>
            </a:extLst>
          </p:cNvPr>
          <p:cNvSpPr txBox="1"/>
          <p:nvPr/>
        </p:nvSpPr>
        <p:spPr>
          <a:xfrm>
            <a:off x="1567096" y="1844972"/>
            <a:ext cx="7214829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uk-UA" sz="2600" dirty="0"/>
              <a:t>Найактивніше перевіряють експортерів сількогосподарської продукції </a:t>
            </a:r>
          </a:p>
          <a:p>
            <a:pPr>
              <a:buClr>
                <a:srgbClr val="C00000"/>
              </a:buClr>
            </a:pPr>
            <a:endParaRPr lang="uk-UA" sz="2600" dirty="0"/>
          </a:p>
          <a:p>
            <a:pPr>
              <a:buClr>
                <a:srgbClr val="C00000"/>
              </a:buClr>
            </a:pPr>
            <a:r>
              <a:rPr lang="uk-UA" sz="2600" dirty="0"/>
              <a:t>та</a:t>
            </a:r>
          </a:p>
          <a:p>
            <a:pPr>
              <a:buClr>
                <a:srgbClr val="C00000"/>
              </a:buClr>
            </a:pPr>
            <a:endParaRPr lang="uk-UA" sz="2600" dirty="0"/>
          </a:p>
          <a:p>
            <a:pPr>
              <a:buClr>
                <a:srgbClr val="C00000"/>
              </a:buClr>
            </a:pPr>
            <a:r>
              <a:rPr lang="uk-UA" sz="2600" dirty="0"/>
              <a:t>експортерів інших сировинних товарів, металопрокат тощо</a:t>
            </a:r>
          </a:p>
          <a:p>
            <a:pPr>
              <a:buClr>
                <a:srgbClr val="C00000"/>
              </a:buClr>
            </a:pPr>
            <a:endParaRPr lang="uk-UA" sz="2600" dirty="0"/>
          </a:p>
          <a:p>
            <a:pPr>
              <a:buClr>
                <a:srgbClr val="C00000"/>
              </a:buClr>
            </a:pPr>
            <a:r>
              <a:rPr lang="uk-UA" sz="2600" dirty="0"/>
              <a:t>Перевіряють 2015-2021 рр. </a:t>
            </a:r>
          </a:p>
          <a:p>
            <a:pPr>
              <a:buClr>
                <a:srgbClr val="C00000"/>
              </a:buClr>
            </a:pPr>
            <a:endParaRPr lang="uk-UA" sz="2600" dirty="0"/>
          </a:p>
        </p:txBody>
      </p:sp>
      <p:pic>
        <p:nvPicPr>
          <p:cNvPr id="11" name="Graphic 10" descr="Crops outline">
            <a:extLst>
              <a:ext uri="{FF2B5EF4-FFF2-40B4-BE49-F238E27FC236}">
                <a16:creationId xmlns:a16="http://schemas.microsoft.com/office/drawing/2014/main" id="{4F88872D-C8BE-5476-1014-9C4B912CA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49695" y="2006917"/>
            <a:ext cx="657173" cy="65717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7963EB6-5CD9-4D55-B5A6-44ECFB6CE7A1}"/>
              </a:ext>
            </a:extLst>
          </p:cNvPr>
          <p:cNvSpPr txBox="1"/>
          <p:nvPr/>
        </p:nvSpPr>
        <p:spPr>
          <a:xfrm>
            <a:off x="1106868" y="715378"/>
            <a:ext cx="7492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515D69"/>
                </a:solidFill>
              </a:rPr>
              <a:t>Кого перевіряють найактивніше?</a:t>
            </a:r>
          </a:p>
        </p:txBody>
      </p:sp>
      <p:pic>
        <p:nvPicPr>
          <p:cNvPr id="8" name="Graphic 7" descr="Power Plant outline">
            <a:extLst>
              <a:ext uri="{FF2B5EF4-FFF2-40B4-BE49-F238E27FC236}">
                <a16:creationId xmlns:a16="http://schemas.microsoft.com/office/drawing/2014/main" id="{968F275E-2F93-F74D-003C-5FA9668983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49695" y="3957158"/>
            <a:ext cx="744793" cy="74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113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0F6B94-B834-25F4-40E2-157DC2C519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CF1DBA9-2DC3-1A02-6B70-CED7B5657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6B18-2475-4CE0-AB5D-557E749F8469}" type="slidenum">
              <a:rPr lang="de-DE" smtClean="0"/>
              <a:pPr/>
              <a:t>8</a:t>
            </a:fld>
            <a:endParaRPr lang="de-DE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99C71D7D-D246-5859-5218-8EA74AF96634}"/>
              </a:ext>
            </a:extLst>
          </p:cNvPr>
          <p:cNvCxnSpPr>
            <a:cxnSpLocks/>
          </p:cNvCxnSpPr>
          <p:nvPr/>
        </p:nvCxnSpPr>
        <p:spPr>
          <a:xfrm>
            <a:off x="1194488" y="1820306"/>
            <a:ext cx="7238130" cy="0"/>
          </a:xfrm>
          <a:prstGeom prst="line">
            <a:avLst/>
          </a:prstGeom>
          <a:ln w="19050">
            <a:solidFill>
              <a:srgbClr val="515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801F7DC-48AF-602D-016D-7F9AE46F796D}"/>
              </a:ext>
            </a:extLst>
          </p:cNvPr>
          <p:cNvSpPr txBox="1"/>
          <p:nvPr/>
        </p:nvSpPr>
        <p:spPr>
          <a:xfrm>
            <a:off x="1569935" y="1982450"/>
            <a:ext cx="7214829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uk-UA" sz="2600" dirty="0"/>
              <a:t>Запит в країну резиденції контрагента. Головна мета – одержати відомості про ціну перепродажу товару незалежним покупцям.</a:t>
            </a:r>
          </a:p>
        </p:txBody>
      </p:sp>
      <p:pic>
        <p:nvPicPr>
          <p:cNvPr id="11" name="Graphic 10" descr="Send outline">
            <a:extLst>
              <a:ext uri="{FF2B5EF4-FFF2-40B4-BE49-F238E27FC236}">
                <a16:creationId xmlns:a16="http://schemas.microsoft.com/office/drawing/2014/main" id="{88EACC91-6C75-98B9-693B-5932B25BD9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49695" y="2006917"/>
            <a:ext cx="657173" cy="65717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3EDBE4F-A57A-1651-216C-EDD163138978}"/>
              </a:ext>
            </a:extLst>
          </p:cNvPr>
          <p:cNvSpPr txBox="1"/>
          <p:nvPr/>
        </p:nvSpPr>
        <p:spPr>
          <a:xfrm>
            <a:off x="1348560" y="629860"/>
            <a:ext cx="74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515D69"/>
                </a:solidFill>
              </a:rPr>
              <a:t>Стандартний підхід щодо КО сировинного експорту</a:t>
            </a:r>
          </a:p>
        </p:txBody>
      </p:sp>
      <p:pic>
        <p:nvPicPr>
          <p:cNvPr id="8" name="Graphic 7" descr="Supply And Demand outline">
            <a:extLst>
              <a:ext uri="{FF2B5EF4-FFF2-40B4-BE49-F238E27FC236}">
                <a16:creationId xmlns:a16="http://schemas.microsoft.com/office/drawing/2014/main" id="{605A3751-7665-87C9-D752-1D0799E9DA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49695" y="3957158"/>
            <a:ext cx="744793" cy="7447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6E0FDC-3CD6-3EF6-DF94-A96F13756280}"/>
              </a:ext>
            </a:extLst>
          </p:cNvPr>
          <p:cNvSpPr txBox="1"/>
          <p:nvPr/>
        </p:nvSpPr>
        <p:spPr>
          <a:xfrm>
            <a:off x="1569935" y="3872958"/>
            <a:ext cx="7214829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uk-UA" sz="2600" dirty="0"/>
              <a:t>Методи на основі рентабельності не приймаються. Застосовують метод ПНЦ шляхом порівняння з котирувальними цінами. Донарахування максимізуються за рахунок використання котирувальних цін на дату відвантаження.</a:t>
            </a:r>
          </a:p>
        </p:txBody>
      </p:sp>
    </p:spTree>
    <p:extLst>
      <p:ext uri="{BB962C8B-B14F-4D97-AF65-F5344CB8AC3E}">
        <p14:creationId xmlns:p14="http://schemas.microsoft.com/office/powerpoint/2010/main" val="2161249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E19331-DCA0-C422-B707-4E01AC6FC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120F537-44C5-D451-E4C1-7E82600A1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6B18-2475-4CE0-AB5D-557E749F8469}" type="slidenum">
              <a:rPr lang="de-DE" smtClean="0"/>
              <a:pPr/>
              <a:t>9</a:t>
            </a:fld>
            <a:endParaRPr lang="de-DE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9181E36C-B53E-823D-19B1-2B991512829F}"/>
              </a:ext>
            </a:extLst>
          </p:cNvPr>
          <p:cNvCxnSpPr>
            <a:cxnSpLocks/>
          </p:cNvCxnSpPr>
          <p:nvPr/>
        </p:nvCxnSpPr>
        <p:spPr>
          <a:xfrm>
            <a:off x="1233977" y="1356157"/>
            <a:ext cx="7238130" cy="0"/>
          </a:xfrm>
          <a:prstGeom prst="line">
            <a:avLst/>
          </a:prstGeom>
          <a:ln w="19050">
            <a:solidFill>
              <a:srgbClr val="515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6B7E429-1397-1FAF-91DE-9D104A2EACBD}"/>
              </a:ext>
            </a:extLst>
          </p:cNvPr>
          <p:cNvSpPr txBox="1"/>
          <p:nvPr/>
        </p:nvSpPr>
        <p:spPr>
          <a:xfrm>
            <a:off x="1567096" y="1844972"/>
            <a:ext cx="7214829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uk-UA" sz="2600" dirty="0"/>
              <a:t>З тією чи іншою формою контролю ТЦУ зіштовхнулися підприємства різноманітних галузей: від імпортерів вантажних автомобілів до фармацевтики</a:t>
            </a:r>
          </a:p>
          <a:p>
            <a:pPr>
              <a:buClr>
                <a:srgbClr val="C00000"/>
              </a:buClr>
            </a:pPr>
            <a:endParaRPr lang="uk-UA" sz="2600" dirty="0"/>
          </a:p>
          <a:p>
            <a:pPr>
              <a:buClr>
                <a:srgbClr val="C00000"/>
              </a:buClr>
            </a:pPr>
            <a:endParaRPr lang="uk-UA" sz="2600" dirty="0"/>
          </a:p>
          <a:p>
            <a:pPr>
              <a:buClr>
                <a:srgbClr val="C00000"/>
              </a:buClr>
            </a:pPr>
            <a:r>
              <a:rPr lang="uk-UA" sz="2600" dirty="0"/>
              <a:t>Основні форми контролю:</a:t>
            </a:r>
          </a:p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uk-UA" sz="2600" dirty="0"/>
              <a:t>Запити за пп.73.3 ПКУ в процесі моніторингу КО за поданими звітами.</a:t>
            </a:r>
          </a:p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uk-UA" sz="2600" dirty="0"/>
              <a:t>Запит документації ТЦУ.</a:t>
            </a:r>
          </a:p>
          <a:p>
            <a:pPr>
              <a:buClr>
                <a:srgbClr val="C00000"/>
              </a:buClr>
            </a:pPr>
            <a:endParaRPr lang="uk-UA" sz="2600" dirty="0"/>
          </a:p>
        </p:txBody>
      </p:sp>
      <p:pic>
        <p:nvPicPr>
          <p:cNvPr id="11" name="Graphic 10" descr="Business Growth outline">
            <a:extLst>
              <a:ext uri="{FF2B5EF4-FFF2-40B4-BE49-F238E27FC236}">
                <a16:creationId xmlns:a16="http://schemas.microsoft.com/office/drawing/2014/main" id="{D1766A49-3CE8-7F17-8227-9517F557A6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49695" y="2006917"/>
            <a:ext cx="657173" cy="65717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B96919E-A3B5-15C4-EF0E-3EC05BF6DAE4}"/>
              </a:ext>
            </a:extLst>
          </p:cNvPr>
          <p:cNvSpPr txBox="1"/>
          <p:nvPr/>
        </p:nvSpPr>
        <p:spPr>
          <a:xfrm>
            <a:off x="1106868" y="715378"/>
            <a:ext cx="7492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515D69"/>
                </a:solidFill>
              </a:rPr>
              <a:t>Кого ще перевіряють?</a:t>
            </a:r>
          </a:p>
        </p:txBody>
      </p:sp>
      <p:pic>
        <p:nvPicPr>
          <p:cNvPr id="8" name="Graphic 7" descr="Research outline">
            <a:extLst>
              <a:ext uri="{FF2B5EF4-FFF2-40B4-BE49-F238E27FC236}">
                <a16:creationId xmlns:a16="http://schemas.microsoft.com/office/drawing/2014/main" id="{E9BD9701-61D9-5496-3279-74A7972C01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05884" y="4267709"/>
            <a:ext cx="744793" cy="74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732447"/>
      </p:ext>
    </p:extLst>
  </p:cSld>
  <p:clrMapOvr>
    <a:masterClrMapping/>
  </p:clrMapOvr>
</p:sld>
</file>

<file path=ppt/theme/theme1.xml><?xml version="1.0" encoding="utf-8"?>
<a:theme xmlns:a="http://schemas.openxmlformats.org/drawingml/2006/main" name="wts">
  <a:themeElements>
    <a:clrScheme name="WT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C0033"/>
      </a:accent1>
      <a:accent2>
        <a:srgbClr val="515D69"/>
      </a:accent2>
      <a:accent3>
        <a:srgbClr val="F6A400"/>
      </a:accent3>
      <a:accent4>
        <a:srgbClr val="728006"/>
      </a:accent4>
      <a:accent5>
        <a:srgbClr val="00698E"/>
      </a:accent5>
      <a:accent6>
        <a:srgbClr val="932E24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 w="952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WT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C0033"/>
      </a:accent1>
      <a:accent2>
        <a:srgbClr val="515D69"/>
      </a:accent2>
      <a:accent3>
        <a:srgbClr val="F6A400"/>
      </a:accent3>
      <a:accent4>
        <a:srgbClr val="728006"/>
      </a:accent4>
      <a:accent5>
        <a:srgbClr val="00698E"/>
      </a:accent5>
      <a:accent6>
        <a:srgbClr val="932E24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7565</TotalTime>
  <Words>438</Words>
  <Application>Microsoft Office PowerPoint</Application>
  <PresentationFormat>On-screen Show (4:3)</PresentationFormat>
  <Paragraphs>77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Symbol</vt:lpstr>
      <vt:lpstr>wts</vt:lpstr>
      <vt:lpstr>Перевірки ТЦУ: на що звертають увагу  перевіряючі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NN</dc:creator>
  <cp:lastModifiedBy>Yuriy Gladun</cp:lastModifiedBy>
  <cp:revision>1622</cp:revision>
  <cp:lastPrinted>2018-03-19T09:22:05Z</cp:lastPrinted>
  <dcterms:created xsi:type="dcterms:W3CDTF">2012-06-02T12:26:36Z</dcterms:created>
  <dcterms:modified xsi:type="dcterms:W3CDTF">2025-06-12T08:42:03Z</dcterms:modified>
</cp:coreProperties>
</file>