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8"/>
  </p:notesMasterIdLst>
  <p:sldIdLst>
    <p:sldId id="319" r:id="rId2"/>
    <p:sldId id="402" r:id="rId3"/>
    <p:sldId id="373" r:id="rId4"/>
    <p:sldId id="397" r:id="rId5"/>
    <p:sldId id="417" r:id="rId6"/>
    <p:sldId id="401" r:id="rId7"/>
    <p:sldId id="404" r:id="rId8"/>
    <p:sldId id="405" r:id="rId9"/>
    <p:sldId id="418" r:id="rId10"/>
    <p:sldId id="419" r:id="rId11"/>
    <p:sldId id="420" r:id="rId12"/>
    <p:sldId id="421" r:id="rId13"/>
    <p:sldId id="422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318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8DB83EA-F758-473B-91F5-61AF972F5221}">
          <p14:sldIdLst>
            <p14:sldId id="319"/>
            <p14:sldId id="402"/>
            <p14:sldId id="373"/>
            <p14:sldId id="397"/>
            <p14:sldId id="417"/>
            <p14:sldId id="401"/>
            <p14:sldId id="404"/>
            <p14:sldId id="405"/>
            <p14:sldId id="418"/>
            <p14:sldId id="419"/>
            <p14:sldId id="420"/>
            <p14:sldId id="421"/>
            <p14:sldId id="422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3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2" userDrawn="1">
          <p15:clr>
            <a:srgbClr val="A4A3A4"/>
          </p15:clr>
        </p15:guide>
        <p15:guide id="2" orient="horz" pos="4042" userDrawn="1">
          <p15:clr>
            <a:srgbClr val="A4A3A4"/>
          </p15:clr>
        </p15:guide>
        <p15:guide id="3" orient="horz" pos="3844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orient="horz" pos="767" userDrawn="1">
          <p15:clr>
            <a:srgbClr val="A4A3A4"/>
          </p15:clr>
        </p15:guide>
        <p15:guide id="6" pos="7295" userDrawn="1">
          <p15:clr>
            <a:srgbClr val="A4A3A4"/>
          </p15:clr>
        </p15:guide>
        <p15:guide id="7" pos="39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B040"/>
    <a:srgbClr val="7A232E"/>
    <a:srgbClr val="818084"/>
    <a:srgbClr val="ED1C24"/>
    <a:srgbClr val="1C75BC"/>
    <a:srgbClr val="00A79D"/>
    <a:srgbClr val="515D69"/>
    <a:srgbClr val="B2B8BF"/>
    <a:srgbClr val="8F98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93295" autoAdjust="0"/>
  </p:normalViewPr>
  <p:slideViewPr>
    <p:cSldViewPr snapToGrid="0" snapToObjects="1">
      <p:cViewPr varScale="1">
        <p:scale>
          <a:sx n="55" d="100"/>
          <a:sy n="55" d="100"/>
        </p:scale>
        <p:origin x="1300" y="36"/>
      </p:cViewPr>
      <p:guideLst>
        <p:guide orient="horz" pos="952"/>
        <p:guide orient="horz" pos="4042"/>
        <p:guide orient="horz" pos="3844"/>
        <p:guide orient="horz" pos="255"/>
        <p:guide orient="horz" pos="767"/>
        <p:guide pos="7295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notesViewPr>
    <p:cSldViewPr snapToGrid="0" snapToObjects="1" showGuides="1">
      <p:cViewPr varScale="1">
        <p:scale>
          <a:sx n="72" d="100"/>
          <a:sy n="72" d="100"/>
        </p:scale>
        <p:origin x="-2938" y="-91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52FA-58B1-4574-8740-B99F6507667A}" type="datetimeFigureOut">
              <a:rPr lang="de-DE" smtClean="0"/>
              <a:pPr/>
              <a:t>10.06.2025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0C0CE-6668-41A1-93E1-3A7BF1A13B3E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722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C0CE-6668-41A1-93E1-3A7BF1A13B3E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184000" y="1836001"/>
            <a:ext cx="9288000" cy="1470025"/>
          </a:xfr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184000" y="3535200"/>
            <a:ext cx="9288000" cy="861774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lang="de-DE" sz="2800" kern="12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12192000" cy="68566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 bwMode="gray">
          <a:xfrm>
            <a:off x="2184000" y="1836001"/>
            <a:ext cx="9288000" cy="1470025"/>
          </a:xfrm>
        </p:spPr>
        <p:txBody>
          <a:bodyPr vert="horz" wrap="square" lIns="0" tIns="0" rIns="0" bIns="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4000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 bwMode="gray">
          <a:xfrm>
            <a:off x="2184000" y="3535200"/>
            <a:ext cx="9288000" cy="861774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lang="de-DE" sz="28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624417" y="1520825"/>
            <a:ext cx="10972800" cy="991041"/>
          </a:xfrm>
        </p:spPr>
        <p:txBody>
          <a:bodyPr/>
          <a:lstStyle>
            <a:lvl5pPr marL="906463" indent="-193675">
              <a:defRPr sz="14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978101" y="6620476"/>
            <a:ext cx="1409040" cy="123111"/>
          </a:xfrm>
        </p:spPr>
        <p:txBody>
          <a:bodyPr wrap="none"/>
          <a:lstStyle/>
          <a:p>
            <a:r>
              <a:rPr lang="uk-UA" dirty="0"/>
              <a:t>Назва</a:t>
            </a:r>
            <a:r>
              <a:rPr lang="de-DE" dirty="0"/>
              <a:t> · </a:t>
            </a:r>
            <a:r>
              <a:rPr lang="uk-UA" dirty="0"/>
              <a:t>Автор</a:t>
            </a:r>
            <a:r>
              <a:rPr lang="de-DE" dirty="0"/>
              <a:t>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442551" y="6620476"/>
            <a:ext cx="125034" cy="123111"/>
          </a:xfrm>
        </p:spPr>
        <p:txBody>
          <a:bodyPr/>
          <a:lstStyle/>
          <a:p>
            <a:fld id="{05B86B18-2475-4CE0-AB5D-557E749F8469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09600" y="1510019"/>
            <a:ext cx="10957984" cy="458280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 bwMode="gray">
          <a:xfrm>
            <a:off x="624418" y="658362"/>
            <a:ext cx="10943167" cy="61555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624417" y="1520825"/>
            <a:ext cx="10972800" cy="991041"/>
          </a:xfrm>
        </p:spPr>
        <p:txBody>
          <a:bodyPr/>
          <a:lstStyle>
            <a:lvl5pPr marL="906463" indent="-193675">
              <a:defRPr sz="14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9915585" y="6620476"/>
            <a:ext cx="1471557" cy="123111"/>
          </a:xfrm>
        </p:spPr>
        <p:txBody>
          <a:bodyPr wrap="none"/>
          <a:lstStyle/>
          <a:p>
            <a:r>
              <a:rPr lang="uk-UA" dirty="0"/>
              <a:t>Назва</a:t>
            </a:r>
            <a:r>
              <a:rPr lang="de-DE" dirty="0"/>
              <a:t> · </a:t>
            </a:r>
            <a:r>
              <a:rPr lang="uk-UA" dirty="0"/>
              <a:t>Автор</a:t>
            </a:r>
            <a:r>
              <a:rPr lang="de-DE" dirty="0"/>
              <a:t>· 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1442551" y="6620476"/>
            <a:ext cx="125034" cy="123111"/>
          </a:xfrm>
        </p:spPr>
        <p:txBody>
          <a:bodyPr/>
          <a:lstStyle/>
          <a:p>
            <a:fld id="{05B86B18-2475-4CE0-AB5D-557E749F8469}" type="slidenum">
              <a:rPr lang="de-DE" smtClean="0"/>
              <a:pPr/>
              <a:t>‹№›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609600" y="1510019"/>
            <a:ext cx="10957984" cy="458280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197348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2185144" y="1837190"/>
            <a:ext cx="9286856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2185144" y="3534370"/>
            <a:ext cx="9286856" cy="861774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12192000" cy="6856629"/>
          </a:xfrm>
          <a:prstGeom prst="rect">
            <a:avLst/>
          </a:prstGeom>
        </p:spPr>
      </p:pic>
      <p:pic>
        <p:nvPicPr>
          <p:cNvPr id="5" name="Shape 130" descr="KM_Partners_logo_White.png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367" y="5828801"/>
            <a:ext cx="3659235" cy="3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624418" y="658362"/>
            <a:ext cx="10943167" cy="61555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24417" y="1520826"/>
            <a:ext cx="109728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938" indent="-134938">
              <a:spcBef>
                <a:spcPts val="600"/>
              </a:spcBef>
              <a:buClr>
                <a:srgbClr val="7A232E"/>
              </a:buClr>
              <a:buFont typeface="Arial" pitchFamily="34" charset="0"/>
              <a:buChar char="»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8000" indent="-109538">
              <a:spcBef>
                <a:spcPts val="300"/>
              </a:spcBef>
              <a:buClr>
                <a:srgbClr val="7A232E"/>
              </a:buClr>
              <a:buFont typeface="Arial" pitchFamily="34" charset="0"/>
              <a:buChar char="›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2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6875" indent="-109538">
              <a:spcBef>
                <a:spcPts val="300"/>
              </a:spcBef>
              <a:buClr>
                <a:srgbClr val="7A232E"/>
              </a:buClr>
              <a:buFont typeface="Arial" pitchFamily="34" charset="0"/>
              <a:buChar char="•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3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34938" indent="-134938">
              <a:spcBef>
                <a:spcPts val="600"/>
              </a:spcBef>
              <a:buClr>
                <a:srgbClr val="7A232E"/>
              </a:buClr>
              <a:buFont typeface="Arial" pitchFamily="34" charset="0"/>
              <a:buChar char="»"/>
            </a:pPr>
            <a:r>
              <a:rPr lang="uk-UA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Рівень 1</a:t>
            </a:r>
            <a:endParaRPr lang="en-GB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324916" y="6620476"/>
            <a:ext cx="38608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uk-UA" dirty="0"/>
              <a:t>Назва</a:t>
            </a:r>
            <a:r>
              <a:rPr lang="de-DE" dirty="0"/>
              <a:t> ·</a:t>
            </a:r>
            <a:r>
              <a:rPr lang="uk-UA" dirty="0"/>
              <a:t> Автор</a:t>
            </a:r>
            <a:r>
              <a:rPr lang="de-DE" dirty="0"/>
              <a:t> · DD.MM.YYYY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442551" y="662047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05B86B18-2475-4CE0-AB5D-557E749F8469}" type="slidenum">
              <a:rPr lang="de-DE" smtClean="0"/>
              <a:pPr/>
              <a:t>‹№›</a:t>
            </a:fld>
            <a:endParaRPr lang="de-DE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809" y="269570"/>
            <a:ext cx="1792835" cy="172060"/>
          </a:xfrm>
          <a:prstGeom prst="rect">
            <a:avLst/>
          </a:prstGeom>
        </p:spPr>
      </p:pic>
      <p:cxnSp>
        <p:nvCxnSpPr>
          <p:cNvPr id="7" name="Gerade Verbindung 11"/>
          <p:cNvCxnSpPr/>
          <p:nvPr userDrawn="1"/>
        </p:nvCxnSpPr>
        <p:spPr bwMode="gray">
          <a:xfrm>
            <a:off x="624418" y="525907"/>
            <a:ext cx="1094316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7" y="296434"/>
            <a:ext cx="1377336" cy="1451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3" r:id="rId4"/>
    <p:sldLayoutId id="2147483651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de-DE" sz="2000" kern="1200" baseline="0" smtClean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34938" indent="-134938" algn="l" defTabSz="914400" rtl="0" eaLnBrk="1" latinLnBrk="0" hangingPunct="1">
        <a:spcBef>
          <a:spcPts val="600"/>
        </a:spcBef>
        <a:buClr>
          <a:srgbClr val="7A232E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5600" indent="-17303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›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8163" indent="-192088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20725" indent="-182563" algn="l" defTabSz="914400" rtl="0" eaLnBrk="1" latinLnBrk="0" hangingPunct="1">
        <a:spcBef>
          <a:spcPct val="20000"/>
        </a:spcBef>
        <a:buClr>
          <a:schemeClr val="accent1"/>
        </a:buClr>
        <a:buFont typeface="Symbol" pitchFamily="18" charset="2"/>
        <a:buChar char="-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755-17/ed20250401#n1031" TargetMode="External"/><Relationship Id="rId2" Type="http://schemas.openxmlformats.org/officeDocument/2006/relationships/hyperlink" Target="https://zakon.rada.gov.ua/laws/show/2755-17/ed20250401#n111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akon.rada.gov.ua/laws/show/2755-17/ed20250401#n2295" TargetMode="External"/><Relationship Id="rId5" Type="http://schemas.openxmlformats.org/officeDocument/2006/relationships/hyperlink" Target="https://zakon.rada.gov.ua/laws/show/2755-17/ed20250401#n10778" TargetMode="External"/><Relationship Id="rId4" Type="http://schemas.openxmlformats.org/officeDocument/2006/relationships/hyperlink" Target="https://zakon.rada.gov.ua/laws/show/2755-17/ed20250401#n18466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755-17/ed20230401#n1031" TargetMode="External"/><Relationship Id="rId2" Type="http://schemas.openxmlformats.org/officeDocument/2006/relationships/hyperlink" Target="https://zakon.rada.gov.ua/laws/show/2755-17/ed20230401#n111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akon.rada.gov.ua/laws/show/466-20/ed20210225#n649" TargetMode="External"/><Relationship Id="rId5" Type="http://schemas.openxmlformats.org/officeDocument/2006/relationships/hyperlink" Target="https://zakon.rada.gov.ua/laws/show/2755-17/ed20230401#n2295" TargetMode="External"/><Relationship Id="rId4" Type="http://schemas.openxmlformats.org/officeDocument/2006/relationships/hyperlink" Target="https://zakon.rada.gov.ua/laws/show/2755-17/ed20230401/paran17640#n1764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755-17#n2295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755-17/ed20200402#n1031" TargetMode="External"/><Relationship Id="rId2" Type="http://schemas.openxmlformats.org/officeDocument/2006/relationships/hyperlink" Target="https://zakon.rada.gov.ua/laws/show/2755-17/ed20200402#n1111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755-17/ed20230401#n2295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755-17#n1031" TargetMode="External"/><Relationship Id="rId7" Type="http://schemas.openxmlformats.org/officeDocument/2006/relationships/hyperlink" Target="https://zakon.rada.gov.ua/laws/show/2755-17#n12538" TargetMode="External"/><Relationship Id="rId2" Type="http://schemas.openxmlformats.org/officeDocument/2006/relationships/hyperlink" Target="https://zakon.rada.gov.ua/laws/show/2755-17#n229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akon.rada.gov.ua/laws/show/z0159-16#n21" TargetMode="External"/><Relationship Id="rId5" Type="http://schemas.openxmlformats.org/officeDocument/2006/relationships/hyperlink" Target="https://zakon.rada.gov.ua/laws/show/2755-17#n10778" TargetMode="External"/><Relationship Id="rId4" Type="http://schemas.openxmlformats.org/officeDocument/2006/relationships/hyperlink" Target="https://zakon.rada.gov.ua/laws/show/2755-17#n18466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BDA06.4FBB5E6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BDA06.A6D5F3E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2142-20/ed20230428#n8" TargetMode="External"/><Relationship Id="rId2" Type="http://schemas.openxmlformats.org/officeDocument/2006/relationships/hyperlink" Target="https://zakon.rada.gov.ua/laws/show/2120-20/ed20230428#n1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zakon.rada.gov.ua/laws/show/2260-20/ed20230428#n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755-17#n2290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2755-17#n1846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723596" y="1515104"/>
            <a:ext cx="10744808" cy="4655976"/>
          </a:xfrm>
        </p:spPr>
        <p:txBody>
          <a:bodyPr/>
          <a:lstStyle/>
          <a:p>
            <a:pPr algn="ctr"/>
            <a:br>
              <a:rPr lang="ru-RU" sz="4800" b="1" dirty="0">
                <a:solidFill>
                  <a:srgbClr val="7A232E"/>
                </a:solidFill>
              </a:rPr>
            </a:br>
            <a:br>
              <a:rPr lang="ru-RU" sz="4800" b="1" dirty="0">
                <a:solidFill>
                  <a:srgbClr val="7A232E"/>
                </a:solidFill>
              </a:rPr>
            </a:br>
            <a:r>
              <a:rPr lang="ru-RU" sz="4800" b="1" dirty="0">
                <a:solidFill>
                  <a:srgbClr val="7A232E"/>
                </a:solidFill>
              </a:rPr>
              <a:t>Строки </a:t>
            </a:r>
            <a:r>
              <a:rPr lang="uk-UA" sz="4800" b="1" noProof="0" dirty="0">
                <a:solidFill>
                  <a:srgbClr val="7A232E"/>
                </a:solidFill>
              </a:rPr>
              <a:t>давності: </a:t>
            </a:r>
            <a:br>
              <a:rPr lang="uk-UA" sz="4800" b="1" noProof="0" dirty="0">
                <a:solidFill>
                  <a:srgbClr val="7A232E"/>
                </a:solidFill>
              </a:rPr>
            </a:br>
            <a:r>
              <a:rPr lang="uk-UA" sz="4800" b="1" noProof="0" dirty="0">
                <a:solidFill>
                  <a:srgbClr val="7A232E"/>
                </a:solidFill>
              </a:rPr>
              <a:t>обмеження для перевірок, застосування санкцій, збереження документів та вплив COVID/воєнного стану</a:t>
            </a:r>
            <a:r>
              <a:rPr lang="uk-UA" sz="4800" b="1" dirty="0">
                <a:solidFill>
                  <a:srgbClr val="7A232E"/>
                </a:solidFill>
              </a:rPr>
              <a:t>.</a:t>
            </a:r>
            <a:br>
              <a:rPr lang="ru-RU" sz="3600" dirty="0">
                <a:solidFill>
                  <a:srgbClr val="7A232E"/>
                </a:solidFill>
              </a:rPr>
            </a:br>
            <a:endParaRPr lang="en-GB" sz="2400" dirty="0">
              <a:solidFill>
                <a:srgbClr val="7A232E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863478-A0CC-427C-A0B1-C76EA3A9A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775" y="6171080"/>
            <a:ext cx="1923985" cy="4308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41FD03-E5CD-42A8-838C-BB315289D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268" y="721536"/>
            <a:ext cx="10972800" cy="5601533"/>
          </a:xfrm>
        </p:spPr>
        <p:txBody>
          <a:bodyPr/>
          <a:lstStyle/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Відповідно тим самим Законом 3721 були внесені до ПКУ і дотичні зміни в частині зберігання інформації та документів щодо цих питань, для чого </a:t>
            </a:r>
            <a:r>
              <a:rPr lang="uk-UA" sz="1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пп</a:t>
            </a: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44.3.1 ст. 44 ПКУ у відповідній частині доповнено словами</a:t>
            </a:r>
            <a:r>
              <a:rPr lang="uk-UA" sz="18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Aptos" panose="020B0004020202020204" pitchFamily="34" charset="0"/>
              </a:rPr>
              <a:t> «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пункту 141.4 статті 141 цього Кодексу</a:t>
            </a:r>
            <a:r>
              <a:rPr lang="uk-UA" sz="1800" dirty="0">
                <a:effectLst/>
                <a:latin typeface="Cambria" panose="02040503050406030204" pitchFamily="18" charset="0"/>
                <a:ea typeface="Aptos" panose="020B0004020202020204" pitchFamily="34" charset="0"/>
                <a:cs typeface="Aptos" panose="020B0004020202020204" pitchFamily="34" charset="0"/>
              </a:rPr>
              <a:t>» </a:t>
            </a: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(наводимо текст положення з цими змінами):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«44.3. Платники податків зобов’язані забезпечити зберігання документів та інформації, визначених пунктом 44.1 цієї статті, а також документів, пов’язаних із виконанням вимог законодавства, контроль за дотриманням якого покладено на контролюючі органи, протягом визначених законодавством </a:t>
            </a:r>
            <a:r>
              <a:rPr lang="uk-UA" sz="1800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строків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, але не менше: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44.3.1. </a:t>
            </a:r>
            <a:r>
              <a:rPr lang="uk-UA" sz="1800" b="1" i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2555 днів - для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документів та інформації, необхідних для здійснення податкового контролю, відповідно до статей 39 і 39</a:t>
            </a:r>
            <a:r>
              <a:rPr lang="uk-UA" sz="1800" b="1" baseline="300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-2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, </a:t>
            </a:r>
            <a:r>
              <a:rPr lang="uk-UA" sz="18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пункту 141.4 статті 141 цього Кодексу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».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При запровадженні таких змін </a:t>
            </a:r>
            <a:r>
              <a:rPr lang="uk-UA" sz="1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виникло</a:t>
            </a: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питання щодо встановлених граничних часових рамок зберігання відповідних документів. 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Так, оскільки встановлені раніше часові рамки для зберігання документів з цих питань були меншими ніж </a:t>
            </a:r>
            <a:r>
              <a:rPr lang="uk-UA" sz="1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нововстановлені</a:t>
            </a: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обмежувальні строки для перевірок з цих питань, то на момент набуття чинності вказаними змінами нові, продовжені граничні строки перевірок, охопили і ті періоди щодо яких обов’язок зберігання документів за чинними до того правилами було вже вичерпано. 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1E5C38-5396-498C-9CFE-C1D7CA941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19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8D0D6C-D47F-4865-AAE0-1F2515819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827651"/>
            <a:ext cx="10972800" cy="5601533"/>
          </a:xfrm>
        </p:spPr>
        <p:txBody>
          <a:bodyPr/>
          <a:lstStyle/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Це питання було вирішене законодавцем Законом 3721-ІХ шляхом фіксації наступного підходу з внесенням відповідних положень до підрозділу 10 Перехідних положень ПКУ:</a:t>
            </a: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«73. Установити, що </a:t>
            </a:r>
            <a:r>
              <a:rPr lang="uk-UA" sz="1800" i="1" dirty="0">
                <a:effectLst/>
                <a:highlight>
                  <a:srgbClr val="00FFFF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до документів</a:t>
            </a:r>
            <a:r>
              <a:rPr lang="uk-UA" sz="1800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та інформації, пов’язаних із застосуванням вимог пункту 141.4 статті 141 цього Кодексу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uk-UA" sz="1800" b="1" i="1" u="sng" dirty="0">
                <a:effectLst/>
                <a:highlight>
                  <a:srgbClr val="00FFFF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строк зберігання яких не закінчився</a:t>
            </a:r>
            <a:r>
              <a:rPr lang="uk-UA" sz="1800" b="1" i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на день набрання чинності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Законом України "Про внесення змін до Податкового кодексу України та Закону України "Про електронні комунікації" щодо рентної плати за користування радіочастотним спектром (радіочастотним ресурсом) України", </a:t>
            </a:r>
            <a:r>
              <a:rPr lang="uk-UA" sz="1800" b="1" i="1" u="sng" dirty="0">
                <a:effectLst/>
                <a:highlight>
                  <a:srgbClr val="FF0000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а також до податкового контролю</a:t>
            </a:r>
            <a:r>
              <a:rPr lang="uk-UA" sz="1800" b="1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за визначенням грошових зобов’язань платника податків </a:t>
            </a:r>
            <a:r>
              <a:rPr lang="uk-UA" sz="1800" b="1" i="1" u="sng" dirty="0">
                <a:effectLst/>
                <a:highlight>
                  <a:srgbClr val="FF0000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на підставі таких документів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uk-UA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застосовуються вимоги щодо 2555-денного мінімального строку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зберігання платниками податків документів та інформації, передбачені пунктом 44.3 статті 44 цього Кодексу, та </a:t>
            </a:r>
            <a:r>
              <a:rPr lang="uk-UA" sz="1800" dirty="0">
                <a:effectLst/>
                <a:highlight>
                  <a:srgbClr val="00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права контролюючого органу щодо визначення сум грошових зобов’язань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платника податків протягом 2555-денного строку, передбачені статтею 102 цього Кодексу».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Тобто законодавець чітко прив’язує строки податкового контролю на підставі документів до строків зберігання документів, </a:t>
            </a:r>
            <a:r>
              <a:rPr lang="uk-UA" sz="1800" i="1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який не закінчився.</a:t>
            </a:r>
            <a:endParaRPr lang="uk-UA" sz="18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Цей підхід має застосовуватися і в інших випадках, принаймні за аналогією закону у випадку судового спору з цих питань (ч. 6 ст. 7 Кодексу адміністративного судочинства).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EBE604-3CBB-4C1F-8B2A-DBB59FFC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81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429DD4-C0F5-47F1-B8A7-D4882BF9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45033"/>
            <a:ext cx="10972800" cy="6028060"/>
          </a:xfrm>
        </p:spPr>
        <p:txBody>
          <a:bodyPr/>
          <a:lstStyle/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А часові рамки обов’язкового зберігання документів встановлені ПКУ окремо, ст. 44.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Відповідне положення </a:t>
            </a:r>
            <a:r>
              <a:rPr lang="uk-UA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в поточній редакції(!)</a:t>
            </a:r>
            <a:r>
              <a:rPr lang="uk-UA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має наступний вигляд: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«44.3. Платники податків зобов’язані забезпечити зберігання документів та інформації, визначених </a:t>
            </a:r>
            <a:r>
              <a:rPr lang="uk-UA" sz="13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44.1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цієї статті, а також документів, пов’язаних із виконанням вимог законодавства, контроль за дотриманням якого покладено на контролюючі органи, протягом визначених законодавством строків, але не менше: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44.3.1. 2555 днів - для документів та інформації, необхідних для здійснення податкового контролю, відповідно до </a:t>
            </a:r>
            <a:r>
              <a:rPr lang="uk-UA" sz="13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статей 39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і </a:t>
            </a:r>
            <a:r>
              <a:rPr lang="uk-UA" sz="13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39</a:t>
            </a:r>
            <a:r>
              <a:rPr lang="uk-UA" sz="1300" b="1" u="sng" kern="100" baseline="300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 </a:t>
            </a:r>
            <a:r>
              <a:rPr lang="uk-UA" sz="13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пункту 141.4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статті 141 цього Кодексу;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44.3.2. 1825 днів - для первинних документів, регістрів бухгалтерського обліку, фінансової звітності, інших документів, пов’язаних з обчисленням і сплатою податків і зборів …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Строки зберігання документів та інформації, визначені цим пунктом, розраховуються з дня подання податкової звітності чи іншої звітності, передбаченої цим Кодексом, для складення якої використовуються зазначені документи та/або інформація, а в разі її неподання - з передбаченого цим Кодексом граничного строку подання такої звітності, а для документів, пов’язаних з виконанням вимог іншого законодавства, контроль за дотриманням якого покладено на контролюючі органи, - з дня здійснення відповідної господарської операції (для відповідних дозвільних документів - з дня завершення строку їх дії).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У разі ліквідації платника податків документи, визначені </a:t>
            </a:r>
            <a:r>
              <a:rPr lang="uk-UA" sz="13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44.1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цієї статті, за період діяльності платника податків не менш як 1825 днів (2555 днів - для документів та інформації, необхідних для здійснення податкового контролю відповідно до </a:t>
            </a:r>
            <a:r>
              <a:rPr lang="uk-UA" sz="13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статей 39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і </a:t>
            </a:r>
            <a:r>
              <a:rPr lang="uk-UA" sz="13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39</a:t>
            </a:r>
            <a:r>
              <a:rPr lang="uk-UA" sz="1300" b="1" u="sng" kern="100" baseline="300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 </a:t>
            </a:r>
            <a:r>
              <a:rPr lang="uk-UA" sz="1300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пункту 141.4</a:t>
            </a:r>
            <a:r>
              <a:rPr lang="uk-UA" sz="13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статті 141 цього Кодексу), що передували даті ліквідації платника податків, у встановленому законодавством порядку передаються до архіву.</a:t>
            </a:r>
          </a:p>
          <a:p>
            <a:pPr marL="0" algn="just">
              <a:buNone/>
            </a:pPr>
            <a:r>
              <a:rPr lang="uk-UA" sz="13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Передбачені цим пунктом строки зберігання документів та інформації продовжуються на період зупинення відліку строку давності у випадках, передбачених </a:t>
            </a:r>
            <a:r>
              <a:rPr lang="uk-UA" sz="1300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102.3</a:t>
            </a:r>
            <a:r>
              <a:rPr lang="uk-UA" sz="13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статті 102 цього Кодексу».</a:t>
            </a:r>
            <a:endParaRPr lang="uk-UA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C3BACB-2AF1-4CC7-B25A-622658D9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5066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456067-1619-4A59-B51C-F9A3BF541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404" y="1411579"/>
            <a:ext cx="10972800" cy="3539430"/>
          </a:xfrm>
        </p:spPr>
        <p:txBody>
          <a:bodyPr/>
          <a:lstStyle/>
          <a:p>
            <a:pPr marL="0" algn="just">
              <a:spcBef>
                <a:spcPts val="1200"/>
              </a:spcBef>
              <a:spcAft>
                <a:spcPts val="1800"/>
              </a:spcAft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І щодо цього є суттєві аргументи, що якесь дотичне «розширення» часових рамок зберігання документів не відбувалося.</a:t>
            </a:r>
          </a:p>
          <a:p>
            <a:pPr marL="0" algn="just">
              <a:spcBef>
                <a:spcPts val="1200"/>
              </a:spcBef>
              <a:spcAft>
                <a:spcPts val="1800"/>
              </a:spcAft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Так, зокрема, посилання податкової на зупинки перебігу строків, </a:t>
            </a:r>
            <a:r>
              <a:rPr lang="uk-UA" sz="2000" i="1" u="sng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передбачених ст. 102 ПКУ</a:t>
            </a: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пунктом 52-2 Перехідних положень ПКУ, не виглядають дотичними. Адже часові рамки зберігання документів регулюються (передбачені) не ст. 102 ПКУ, а окремими положенням – п. 44.3. ПКУ. І щодо них вказаним положенням нічого не згадується.</a:t>
            </a:r>
          </a:p>
          <a:p>
            <a:pPr marL="0" indent="0" algn="just">
              <a:spcBef>
                <a:spcPts val="1200"/>
              </a:spcBef>
              <a:spcAft>
                <a:spcPts val="1800"/>
              </a:spcAft>
              <a:buNone/>
            </a:pP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Тож навіть якщо визнати зупинку перебігу строків давності </a:t>
            </a:r>
            <a:r>
              <a:rPr lang="uk-UA" sz="2000" u="sng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передбачених ст. 102 ПКУ</a:t>
            </a:r>
            <a:r>
              <a:rPr lang="uk-UA" sz="20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п. 52-2 Перехідних положень, то це не має ніякого стосунку до часових рамок, встановлених іншою статтею – ст. 44.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B1E012-2844-4AEF-AD98-77B1CD7C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9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67D2D57-F7EA-4F30-B414-07BCCEF43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751" y="615199"/>
            <a:ext cx="10972800" cy="5878532"/>
          </a:xfrm>
        </p:spPr>
        <p:txBody>
          <a:bodyPr/>
          <a:lstStyle/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Ще є такі аспекти – п. 44.3., ст. 44 щодо часових рамок зберігання документів до </a:t>
            </a:r>
            <a:r>
              <a:rPr lang="uk-UA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набуття чинності</a:t>
            </a:r>
            <a:r>
              <a:rPr lang="uk-UA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змінами, внесеними </a:t>
            </a:r>
            <a:r>
              <a:rPr lang="uk-UA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28.04.2023 року</a:t>
            </a:r>
            <a:r>
              <a:rPr lang="uk-UA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Законом 2970, то тоді п. 44.3 ст. 44 ПКУ мав наступний вигляд: </a:t>
            </a:r>
            <a:endParaRPr lang="uk-UA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«44.3. </a:t>
            </a:r>
            <a:r>
              <a:rPr lang="uk-UA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Платники податків зобов’язані забезпечити зберігання документів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визначених </a:t>
            </a:r>
            <a:r>
              <a:rPr lang="uk-UA" u="none" strike="noStrike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44.1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цієї статті, а також документів, пов’язаних із виконанням вимог законодавства, контроль за дотриманням якого покладено на контролюючі органи, </a:t>
            </a:r>
            <a:r>
              <a:rPr lang="uk-UA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протягом визначених законодавством </a:t>
            </a:r>
            <a:r>
              <a:rPr lang="uk-UA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термінів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але не менш як 1095 днів (</a:t>
            </a:r>
            <a:r>
              <a:rPr lang="uk-UA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2555 днів - для документів та інформації, необхідної для здійснення податкового контролю за трансфертним ціноутворенням відповідно до </a:t>
            </a:r>
            <a:r>
              <a:rPr lang="uk-UA" b="1" u="none" strike="noStrike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статей 39</a:t>
            </a:r>
            <a:r>
              <a:rPr lang="uk-UA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та </a:t>
            </a:r>
            <a:r>
              <a:rPr lang="uk-UA" b="1" u="none" strike="noStrike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39-2</a:t>
            </a:r>
            <a:r>
              <a:rPr lang="uk-UA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цього Кодексу)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uk-UA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з дня подання податкової звітності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для складення якої використовуються зазначені документи, а в разі її неподання - з передбаченого цим Кодексом граничного терміну подання такої звітності, та документів, пов’язаних з виконанням вимог іншого законодавства, контроль за дотриманням якого покладено на контролюючі органи, - не менш як 1095 днів з дня здійснення відповідної господарської операції (для відповідних дозвільних документів - не менш як 1095 днів з дня завершення терміну їх дії).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У разі ліквідації платника податків документи, визначені </a:t>
            </a:r>
            <a:r>
              <a:rPr lang="uk-UA" u="none" strike="noStrike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44.1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цієї статті, за період діяльності платника податків не менш як 1095 днів (2555 днів - для документів та інформації, необхідної для здійснення податкового контролю за трансфертним ціноутворенням відповідно до </a:t>
            </a:r>
            <a:r>
              <a:rPr lang="uk-UA" u="none" strike="noStrike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статей 39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та </a:t>
            </a:r>
            <a:r>
              <a:rPr lang="uk-UA" u="none" strike="noStrike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39-2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цього Кодексу), що передували даті ліквідації платника податків, в установленому законодавством порядку передаються до архіву.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Передбачені цим пунктом </a:t>
            </a:r>
            <a:r>
              <a:rPr lang="uk-UA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терміни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зберігання документів </a:t>
            </a:r>
            <a:r>
              <a:rPr lang="uk-UA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продовжуються </a:t>
            </a:r>
            <a:r>
              <a:rPr lang="uk-UA" b="1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на період </a:t>
            </a:r>
            <a:r>
              <a:rPr lang="uk-UA" i="1" dirty="0">
                <a:ln>
                  <a:noFill/>
                </a:ln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зупинення відліку строку давності</a:t>
            </a:r>
            <a:r>
              <a:rPr lang="uk-UA" dirty="0">
                <a:ln>
                  <a:noFill/>
                </a:ln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</a:t>
            </a:r>
            <a:r>
              <a:rPr lang="uk-UA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у випадках, передбачених </a:t>
            </a:r>
            <a:r>
              <a:rPr lang="uk-UA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102.3</a:t>
            </a:r>
            <a:r>
              <a:rPr lang="uk-UA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статті 102 цього Кодексу</a:t>
            </a:r>
            <a:endParaRPr lang="uk-UA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{Пункт 44.3 статті 44 доповнено абзацом третім згідно із Законом </a:t>
            </a:r>
            <a:r>
              <a:rPr lang="uk-UA" i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466-IX від 16.01.2020</a:t>
            </a:r>
            <a:r>
              <a:rPr lang="uk-UA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}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».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Тобто до кінця квітня 2023 року для збереження документів були терміни, а не строки. А щодо «термінів» ніяких спеціальних положень не приймалося.</a:t>
            </a:r>
            <a:endParaRPr lang="uk-UA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Поняття «терміни» і «строки» - це категорично відмінні визначення/дефініції.</a:t>
            </a:r>
            <a:endParaRPr lang="uk-UA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07332A-79F8-43DE-B201-2B0547396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57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EBCB45-21EE-4DED-AD57-616067EC5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85" y="640913"/>
            <a:ext cx="10972800" cy="6217087"/>
          </a:xfrm>
        </p:spPr>
        <p:txBody>
          <a:bodyPr/>
          <a:lstStyle/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Так, положення ПКУ не містять визначення «термінів» та «строків», а тому з огляду на положення п. 5.3 ст. 5 ПКУ</a:t>
            </a:r>
            <a:r>
              <a:rPr lang="uk-UA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(«5.3. Інші терміни, що застосовуються у цьому Кодексі і не визначаються ним, використовуються у значенні, встановленому іншими законами»)</a:t>
            </a: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за визначеннями таких термінів доречно звернутись до Цивільного кодексу України: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7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«</a:t>
            </a:r>
            <a:r>
              <a:rPr lang="uk-UA" sz="17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Стаття 251.</a:t>
            </a: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Поняття строку та терміну</a:t>
            </a:r>
            <a:endParaRPr lang="uk-UA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1. Строком є певний </a:t>
            </a:r>
            <a:r>
              <a:rPr lang="uk-UA" sz="1700" b="1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період</a:t>
            </a: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у часі, зі </a:t>
            </a:r>
            <a:r>
              <a:rPr lang="uk-UA" sz="1700" dirty="0" err="1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спливом</a:t>
            </a: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якого пов'язана дія чи подія, яка має юридичне значення.</a:t>
            </a:r>
            <a:endParaRPr lang="uk-UA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2. Терміном є певний </a:t>
            </a:r>
            <a:r>
              <a:rPr lang="uk-UA" sz="1700" b="1" i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момент</a:t>
            </a: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у часі, з настанням якого пов'язана дія чи подія, яка має юридичне значення.</a:t>
            </a:r>
            <a:endParaRPr lang="uk-UA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3. Строк та термін можуть бути визначені актами цивільного законодавства, правочином або рішенням суду.</a:t>
            </a:r>
            <a:endParaRPr lang="uk-UA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7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Стаття 252.</a:t>
            </a: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Визначення строку та терміну</a:t>
            </a:r>
            <a:endParaRPr lang="uk-UA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1. Строк визначається роками, місяцями, тижнями, днями або годинами.</a:t>
            </a:r>
            <a:endParaRPr lang="uk-UA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7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2. Термін визначається календарною датою або </a:t>
            </a:r>
            <a:r>
              <a:rPr lang="uk-UA" sz="17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вказівкою на подію, яка має неминуче настати</a:t>
            </a:r>
            <a:r>
              <a:rPr lang="uk-UA" sz="17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».</a:t>
            </a:r>
            <a:endParaRPr lang="uk-UA" sz="17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З огляду на означене, строк – це певна тривалість у часі, а термін – це конкретний момент (</a:t>
            </a:r>
            <a:r>
              <a:rPr lang="uk-UA" sz="1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одномоментна</a:t>
            </a: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подія) у часі. Строк визначається тривалістю, а термін – точковим визначенням моменту. Інакше кажучи, терміну як моменту не притаманна тривалість, у нього відсутній перебіг.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0B7B3B-D3A0-4D7D-B924-8A0A4C0E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7732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9F48F3-B130-4126-9A8D-D02EC2F7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60094"/>
            <a:ext cx="10972800" cy="3939540"/>
          </a:xfrm>
        </p:spPr>
        <p:txBody>
          <a:bodyPr/>
          <a:lstStyle/>
          <a:p>
            <a:pPr mar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Тобто термін – це, наприклад, 2555-й день після подачі відповідної податкової звітності, для складання якої використані відповідні документи, </a:t>
            </a:r>
            <a:r>
              <a:rPr lang="uk-UA" sz="2400" u="sng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і з настанням цього дня як відповідної події вичерпується зобов’язання платника податків зберігати такі документи. </a:t>
            </a:r>
          </a:p>
          <a:p>
            <a:pPr marL="0" algn="just">
              <a:spcBef>
                <a:spcPts val="1200"/>
              </a:spcBef>
              <a:spcAft>
                <a:spcPts val="1200"/>
              </a:spcAft>
              <a:buNone/>
            </a:pPr>
            <a:endParaRPr lang="uk-UA" sz="24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24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Тож є підстави для висновку, що «терміни» зберігання документів не могли бути продовжені, а тому за весь час згадки про терміни в абзаці третьому п. 44.3. ст. 44 ПКУ ці граничні терміни обов’язкового зберігання документів (2555 днів) слід вважати незмінними.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DEE69B-2D71-43AF-9DED-B108EFD6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38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BEA6ED-8B38-41DD-BB9C-705BD4BC5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85" y="805385"/>
            <a:ext cx="10972800" cy="5509200"/>
          </a:xfrm>
        </p:spPr>
        <p:txBody>
          <a:bodyPr/>
          <a:lstStyle/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9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Заміна </a:t>
            </a:r>
            <a:r>
              <a:rPr lang="uk-UA" sz="1900" b="1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з 28.04.2023 </a:t>
            </a:r>
            <a:r>
              <a:rPr lang="uk-UA" sz="19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в п. 44.3 ПКУ термінів на строки (Законом №2970-ІХ), імпліцитно підтверджує визнання законодавцем відмінності категорії термінів та принципову неможливість їх продовження (для наочності положення п. 44.3 ПКУ до і після змін за ЗУ №2970-ІХ):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endParaRPr lang="uk-UA" sz="19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«Передбачені цим пунктом </a:t>
            </a:r>
            <a:r>
              <a:rPr lang="uk-UA" sz="18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терміни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зберігання документів </a:t>
            </a:r>
            <a:r>
              <a:rPr lang="uk-UA" sz="1800" b="1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продовжуються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на період зупинення відліку строку давності </a:t>
            </a:r>
            <a:r>
              <a:rPr lang="uk-UA" sz="1800" b="1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у випадках, передбачених пунктом 102.3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статті 102 цього Кодексу».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20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vs</a:t>
            </a:r>
            <a:r>
              <a:rPr lang="uk-UA" sz="20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uk-UA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«Передбачені цим пунктом </a:t>
            </a:r>
            <a:r>
              <a:rPr lang="uk-UA" sz="18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строки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зберігання документів та інформації </a:t>
            </a:r>
            <a:r>
              <a:rPr lang="uk-UA" sz="18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продовжуються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на період зупинення відліку строку давності </a:t>
            </a:r>
            <a:r>
              <a:rPr lang="uk-UA" sz="18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у випадках, передбачених </a:t>
            </a:r>
            <a:r>
              <a:rPr lang="uk-UA" sz="1800" b="1" u="none" strike="noStrike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102.3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статті 102 цього Кодексу».</a:t>
            </a: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uk-UA" sz="1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Враховуючи наведене, якщо й говорити взагалі(!) про можливість зупинення, то вже саме строків зберігання документів, і лише (і) з 28.04.2023 р. (дата набрання законної сили ЗУ №2970-ІХ) і (</a:t>
            </a:r>
            <a:r>
              <a:rPr lang="uk-UA" sz="19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іі</a:t>
            </a:r>
            <a:r>
              <a:rPr lang="uk-UA" sz="1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 </a:t>
            </a:r>
            <a:r>
              <a:rPr lang="uk-UA" sz="19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виключно у прив’язці до випадків перелічених у п. 102.3 ПКУ на період зупинення відліку строку давності з огляду на такий випадок.</a:t>
            </a:r>
            <a:endParaRPr lang="uk-UA" sz="19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B42B2C-41E0-4765-975F-6705CBB5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8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6774FC-A1BB-45AE-AEB1-93E8F646F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85" y="622628"/>
            <a:ext cx="10972800" cy="6001643"/>
          </a:xfrm>
        </p:spPr>
        <p:txBody>
          <a:bodyPr/>
          <a:lstStyle/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А до змін, внесених Законом №466-IX (які набули чинності 23.05.2020), п. 44.3. ст. 44 ПКУ взагалі мав такий вигляд: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«44.3. </a:t>
            </a:r>
            <a:r>
              <a:rPr lang="uk-UA" sz="18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Платники податків зобов’язані забезпечити зберігання документів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, визначених </a:t>
            </a:r>
            <a:r>
              <a:rPr lang="uk-UA" sz="1800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44.1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цієї статті, а також документів, пов’язаних із виконанням вимог законодавства, контроль за дотриманням якого покладено на контролюючі органи, протягом </a:t>
            </a:r>
            <a:r>
              <a:rPr lang="uk-UA" sz="1800" b="1" dirty="0">
                <a:effectLst/>
                <a:highlight>
                  <a:srgbClr val="00FFFF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не менш як 1095 днів (2555 днів </a:t>
            </a:r>
            <a:r>
              <a:rPr lang="uk-UA" sz="18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- для документів та інформації, необхідної для здійснення податкового контролю за трансфертним ціноутворенням відповідно до </a:t>
            </a:r>
            <a:r>
              <a:rPr lang="uk-UA" sz="1800" u="sng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статті 39</a:t>
            </a:r>
            <a:r>
              <a:rPr lang="uk-UA" sz="18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цього Кодексу) з дня подання податкової звітності, для складення якої використовуються зазначені документи, а в разі її неподання - з передбаченого цим Кодексом граничного терміну подання такої звітності.</a:t>
            </a:r>
            <a:endParaRPr lang="uk-UA" sz="1800" dirty="0">
              <a:effectLst/>
              <a:highlight>
                <a:srgbClr val="FFFF00"/>
              </a:highlight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У разі ліквідації платника податків документи, визначені </a:t>
            </a:r>
            <a:r>
              <a:rPr lang="uk-UA" sz="1800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44.1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цієї статті, за період діяльності платника податків не менш як 1095 днів (2555 днів - для документів та інформації, необхідної для здійснення податкового контролю за трансфертним ціноутворенням відповідно до статті 39 цього Кодексу), що передували даті ліквідації платника податків, в установленому законодавством порядку передаються до архіву».</a:t>
            </a:r>
            <a:endParaRPr lang="uk-UA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buNone/>
            </a:pP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Тобто Закон №466-IX встановлював </a:t>
            </a:r>
            <a:r>
              <a:rPr lang="uk-UA" sz="18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абсолютне</a:t>
            </a: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обмеження для обов’язкового зберігання дотичних документів </a:t>
            </a:r>
            <a:r>
              <a:rPr lang="uk-UA" sz="18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у 2555 днів</a:t>
            </a:r>
            <a:r>
              <a:rPr lang="uk-UA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uk-UA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і в ньому був відсутній третій абзац щодо можливості зміни терміну зберігання документів. </a:t>
            </a:r>
            <a:endParaRPr lang="uk-U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957EF9-603F-4A8C-B372-A6878A8E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65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E65C65-3B75-4A45-923A-0BAAAE80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59697"/>
            <a:ext cx="10972800" cy="5601533"/>
          </a:xfrm>
        </p:spPr>
        <p:txBody>
          <a:bodyPr/>
          <a:lstStyle/>
          <a:p>
            <a:pPr mar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При цьому навіть після запровадження абзацу третього п. 44.3 ст. 44 ПКУ, який було додано Законом № 466-IX з набуття чинності змінами з 23.05.2020 року:</a:t>
            </a:r>
            <a:endParaRPr lang="uk-UA" sz="19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50215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9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«Передбачені цим пунктом </a:t>
            </a:r>
            <a:r>
              <a:rPr lang="uk-UA" sz="19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терміни</a:t>
            </a:r>
            <a:r>
              <a:rPr lang="uk-UA" sz="19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зберігання документів </a:t>
            </a:r>
            <a:r>
              <a:rPr lang="uk-UA" sz="19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продовжуються </a:t>
            </a:r>
            <a:r>
              <a:rPr lang="uk-UA" sz="1900" b="1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на період зупинення відліку строку давності</a:t>
            </a:r>
            <a:r>
              <a:rPr lang="uk-UA" sz="1900" dirty="0">
                <a:ln>
                  <a:noFill/>
                </a:ln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uk-UA" sz="19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у випадках, передбачених </a:t>
            </a:r>
            <a:r>
              <a:rPr lang="uk-UA" sz="19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пунктом 102.3</a:t>
            </a:r>
            <a:r>
              <a:rPr lang="uk-UA" sz="19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 статті 102 цього Кодексу</a:t>
            </a:r>
            <a:r>
              <a:rPr lang="uk-UA" sz="19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»,</a:t>
            </a:r>
            <a:endParaRPr lang="uk-UA" sz="19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а надалі заміною в цьому положенні наприкінці квітня 2023 року «термінів» на «строки», можливість продовження пов’язувалася не з зупинкою відліку строків давності для перевірок за ст. 102 взагалі, а буквально – лише </a:t>
            </a:r>
            <a:r>
              <a:rPr lang="uk-UA" sz="19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у випадках передбачених п. 102.3. ПКУ</a:t>
            </a:r>
            <a:r>
              <a:rPr lang="uk-UA" sz="1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Тобто пов’язувалося не з якоюсь абстрактною зупинкою строків за ст. 102, а лише з наявністю випадків, передбачених п. 102.3., і викликаною саме ЦИМ зупинкою перебігу строків давності для перевірок; а таких випадків не було.</a:t>
            </a:r>
            <a:endParaRPr lang="uk-UA" sz="19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uk-UA" sz="1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Так, запровадження карантинних, а згодом воєнних обмежень (не заборони!) щодо перевірок не підпадало </a:t>
            </a:r>
            <a:r>
              <a:rPr lang="uk-UA" sz="19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під перелік випадків за </a:t>
            </a:r>
            <a:r>
              <a:rPr lang="uk-UA" sz="1900" u="sng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пп</a:t>
            </a:r>
            <a:r>
              <a:rPr lang="uk-UA" sz="19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102.3.2 ПКУ</a:t>
            </a:r>
            <a:r>
              <a:rPr lang="uk-UA" sz="1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показує </a:t>
            </a:r>
            <a:r>
              <a:rPr lang="uk-UA" sz="19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і запровадження законодавцем спеціальних норм п. 52-2 щодо зупинки перебігу строків давності за ст. 102 ПКУ</a:t>
            </a:r>
            <a:r>
              <a:rPr lang="uk-UA" sz="19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(у чому не було б необхідності, якщо вважати, що їх відлік і так зупинений при визнанні наявності обставин, передбачених п. 102.3 ПКУ).</a:t>
            </a:r>
            <a:endParaRPr lang="uk-UA" sz="19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81B473-375A-42FF-B275-2DB2E938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40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889128-00A9-4BB4-87D5-926215C8A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855964"/>
            <a:ext cx="10972800" cy="4982774"/>
          </a:xfrm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 ст. 102 ПКУ:</a:t>
            </a:r>
            <a:endParaRPr lang="uk-UA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«102.1. Контролюючий орган, крім випадків, визначених </a:t>
            </a:r>
            <a:r>
              <a:rPr lang="uk-UA" sz="18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/>
              </a:rPr>
              <a:t>пунктом 102.2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цієї статті, має право провести перевірку та самостійно визначити суму грошових зобов’язань платника податків у випадках, визначених цим Кодексом, не пізніше закінчення 1095 дня (2555 дня - у разі проведення перевірки відповідно до </a:t>
            </a:r>
            <a:r>
              <a:rPr lang="uk-UA" sz="18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3"/>
              </a:rPr>
              <a:t>статей 39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і </a:t>
            </a:r>
            <a:r>
              <a:rPr lang="uk-UA" sz="18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/>
              </a:rPr>
              <a:t>39</a:t>
            </a:r>
            <a:r>
              <a:rPr lang="uk-UA" sz="1800" b="1" u="sng" kern="100" baseline="300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/>
              </a:rPr>
              <a:t>-2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застосування вимог </a:t>
            </a:r>
            <a:r>
              <a:rPr lang="uk-UA" sz="18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5"/>
              </a:rPr>
              <a:t>пункту 141.4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статті 141 цього Кодексу), що настає за останнім днем граничного строку подання </a:t>
            </a:r>
            <a:r>
              <a:rPr lang="uk-UA" sz="18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6"/>
              </a:rPr>
              <a:t>податкової декларації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звіту про використання доходів (прибутків) неприбуткової організації, визначеної </a:t>
            </a:r>
            <a:r>
              <a:rPr lang="uk-UA" sz="18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7"/>
              </a:rPr>
              <a:t>пунктом 133.4 </a:t>
            </a: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статті 133 цього Кодексу, та/або граничного строку сплати грошових зобов’язань, нарахованих контролюючим органом, а якщо така податкова декларація була надана пізніше, - за днем її фактичного подання. Якщо протягом зазначеного строку контролюючий орган не визначає суму грошових зобов’язань, платник податків вважається вільним від такого грошового зобов’язання (в тому числі від нарахованої пені), а спір стосовно такої декларації та/або податкового повідомлення не підлягає розгляду в адміністративному або судовому порядку».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87CCF1-122D-4DAD-A094-B4890757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9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CAF695-BFAE-41BB-8A01-CCE6A7188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85" y="648182"/>
            <a:ext cx="10972800" cy="6078587"/>
          </a:xfrm>
        </p:spPr>
        <p:txBody>
          <a:bodyPr/>
          <a:lstStyle/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Зокрема, запровадження мораторію за Законом «Про внесення змін до Податкового кодексу України та інших законів України щодо підтримки платників податків на період здійснення заходів, спрямованих на запобігання виникненню і поширенню </a:t>
            </a:r>
            <a:r>
              <a:rPr lang="uk-UA" sz="15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коронавірусної</a:t>
            </a: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хвороби (COVID-19)» №533-IX від 17.03.2020 року (далі – «Закон 533») не є «забороною» на проведення перевірок за </a:t>
            </a:r>
            <a:r>
              <a:rPr lang="uk-UA" sz="15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п.п</a:t>
            </a: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 102.3.2 ПКУ.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Тут доречно згадати, що за Великим тлумачним словником сучасної мови, мораторій – це відстрочення, а не заборона. 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Крім того, навіть таке відстрочення (мораторій) було запроваджено лише щодо окремих видів перевірок.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Так, дотичними положеннями п. 52-2 підрозділу 10 розділу ХХ ПКУ (в редакції згідно із Законом 533), буквально встановлено: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4958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5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«52</a:t>
            </a:r>
            <a:r>
              <a:rPr lang="uk-UA" sz="15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-2</a:t>
            </a:r>
            <a:r>
              <a:rPr lang="uk-UA" sz="15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r>
              <a:rPr lang="uk-UA" sz="15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uk-UA" sz="15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Установити мораторій</a:t>
            </a:r>
            <a:r>
              <a:rPr lang="uk-UA" sz="15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на </a:t>
            </a:r>
            <a:r>
              <a:rPr lang="uk-UA" sz="15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проведення ДОКУМЕНТАЛЬНИХ ТА ФАКТИЧНИХ перевірок</a:t>
            </a:r>
            <a:r>
              <a:rPr lang="uk-UA" sz="15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на період з 18 березня по 31 травня 2020 року, </a:t>
            </a:r>
            <a:r>
              <a:rPr lang="uk-UA" sz="15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крім</a:t>
            </a:r>
            <a:r>
              <a:rPr lang="uk-UA" sz="15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документальних позапланових перевірок з підстав, визначених підпунктом 78.1.8 пункту 78.1 статті 78 цього Кодексу».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Тобто зазначеним положенням законодавець встановив не заборону на перевірки взагалі, а відстрочення на проведення лише певних видів перевірок – документальних та фактичних, в той час як інші види перевірок, зокрема, камеральні, продовжували проводитись.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На розуміння законодавцем відсутності заборони на перевірки, як підстави для зупинки перебігу строків давності за </a:t>
            </a:r>
            <a:r>
              <a:rPr lang="uk-UA" sz="15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п.п</a:t>
            </a: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 102.3.2. ПКУ, саме і вказує останній абзац п. 52-2 (тут наведений в початковій редакції Закону 533):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44958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5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«На період з 18 березня по 31 травня 2020 року зупиняється перебіг строків давності, </a:t>
            </a:r>
            <a:r>
              <a:rPr lang="uk-UA" sz="1500" b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передбачених статтею 102</a:t>
            </a:r>
            <a:r>
              <a:rPr lang="uk-UA" sz="1500" b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 цього Кодексу</a:t>
            </a:r>
            <a:r>
              <a:rPr lang="uk-UA" sz="15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Aptos" panose="020B0004020202020204" pitchFamily="34" charset="0"/>
              </a:rPr>
              <a:t>…».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>
              <a:buNone/>
            </a:pP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Тобто, якщо б був випадок наявності заборони за </a:t>
            </a:r>
            <a:r>
              <a:rPr lang="uk-UA" sz="15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п.п</a:t>
            </a: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102.3.2. ст. 102 ПКУ, то відлік строків давності за вказаною статтею був би вже зупинений в силу </a:t>
            </a:r>
            <a:r>
              <a:rPr lang="uk-UA" sz="1500" dirty="0" err="1">
                <a:effectLst/>
                <a:latin typeface="Arial" panose="020B0604020202020204" pitchFamily="34" charset="0"/>
                <a:ea typeface="Aptos" panose="020B0004020202020204" pitchFamily="34" charset="0"/>
              </a:rPr>
              <a:t>п.п</a:t>
            </a: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102.3.2., і в такому випадку була відсутня необхідність в прийнятті </a:t>
            </a:r>
            <a:r>
              <a:rPr lang="uk-UA" sz="15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спеціальної норми</a:t>
            </a:r>
            <a:r>
              <a:rPr lang="uk-UA" sz="15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про зупинку перебігу строків давності, визначених статтею 102 ПКУ. </a:t>
            </a:r>
            <a:endParaRPr lang="uk-UA" sz="15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076EFB-FFE9-499A-82CB-08BB239E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551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66AD31-B858-B1B2-8A05-C5AE94B23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2395"/>
            <a:ext cx="10972800" cy="329320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Повторимося тут для акцентування, що абзац третій п. 44.3. ст. 44 ПКУ містить не загальну прив’язку до строків за ст. 102 ПКУ, а спеціальну щодо продовження </a:t>
            </a:r>
            <a:r>
              <a:rPr lang="uk-UA" sz="26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для випадків, передбачених п. 102.3 ПКУ</a:t>
            </a:r>
            <a:r>
              <a:rPr lang="uk-UA" sz="26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на період зупинення відліку строків давності за таким випадком (наявності такого випадку). А таких випадків не було.</a:t>
            </a:r>
            <a:endParaRPr lang="uk-UA" sz="26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E80BD9B-D674-7888-22CB-7D121CEC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60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FFF142-EA25-0323-E810-7DB71255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814769"/>
            <a:ext cx="10972800" cy="5678478"/>
          </a:xfrm>
        </p:spPr>
        <p:txBody>
          <a:bodyPr/>
          <a:lstStyle/>
          <a:p>
            <a:pPr marL="0" algn="just">
              <a:buNone/>
            </a:pPr>
            <a:r>
              <a:rPr lang="uk-UA" sz="16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Варто звернутися і до часових рамок застосування штрафних санкцій, як вони встановлені ст. 113 ПКУ «Штрафні (фінансові) санкції (штрафи)»:</a:t>
            </a:r>
          </a:p>
          <a:p>
            <a:pPr marL="0" algn="just">
              <a:buNone/>
            </a:pPr>
            <a:r>
              <a:rPr lang="uk-UA" sz="16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«113.1. Граничні строки застосування штрафних (фінансових) санкцій (штрафів) до платників податків </a:t>
            </a:r>
            <a:r>
              <a:rPr lang="uk-UA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відповідають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строкам давності для нарахування грошових зобов’язань, визначеним статтею 102 цього Кодексу.</a:t>
            </a:r>
          </a:p>
          <a:p>
            <a:pPr algn="just">
              <a:buNone/>
            </a:pP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113.2. Перебіг строку давності для застосування штрафних (фінансових) санкції (штрафів) </a:t>
            </a:r>
            <a:r>
              <a:rPr lang="uk-UA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зупиняється у випадках, визначених пунктом 102.3 статті 102 цього Кодексу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.</a:t>
            </a:r>
          </a:p>
          <a:p>
            <a:pPr algn="just">
              <a:buNone/>
            </a:pP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113.5. Перебіг строку давності для застосування штрафних (фінансових) санкцій (штрафів) відновлюється з дня, наступного за днем усунення </a:t>
            </a:r>
            <a:r>
              <a:rPr lang="uk-UA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передбачених пунктом 102.3 статті 102 цього Кодексу обставин, що були підставою для зупинення його відліку (перебігу)</a:t>
            </a:r>
            <a:r>
              <a:rPr lang="uk-UA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».</a:t>
            </a:r>
          </a:p>
          <a:p>
            <a:pPr algn="just">
              <a:buNone/>
            </a:pPr>
            <a:r>
              <a:rPr lang="uk-UA" sz="1500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uk-UA" sz="15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uk-UA" sz="16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З цитованої норми вбачається:</a:t>
            </a:r>
          </a:p>
          <a:p>
            <a:pPr algn="just">
              <a:buNone/>
            </a:pPr>
            <a:r>
              <a:rPr lang="uk-UA" sz="16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(і) виокремлення граничних строків застосування штрафних санкцій як самостійних/окремо визначених строків, які встановлюються окремою нормою;</a:t>
            </a:r>
          </a:p>
          <a:p>
            <a:pPr algn="just">
              <a:buNone/>
            </a:pPr>
            <a:r>
              <a:rPr lang="uk-UA" sz="16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</a:t>
            </a:r>
            <a:r>
              <a:rPr lang="uk-UA" sz="160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іі</a:t>
            </a:r>
            <a:r>
              <a:rPr lang="uk-UA" sz="16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) строки давності щодо застосування штрафних (фінансових) санкцій (штрафів) тільки «відповідають» строкам давності для нарахування грошових зобов’язань, а не є ними;</a:t>
            </a:r>
          </a:p>
          <a:p>
            <a:pPr algn="just">
              <a:buNone/>
            </a:pPr>
            <a:r>
              <a:rPr lang="uk-UA" sz="16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(</a:t>
            </a:r>
            <a:r>
              <a:rPr lang="uk-UA" sz="160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ііі</a:t>
            </a:r>
            <a:r>
              <a:rPr lang="uk-UA" sz="16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) перебіг строків давності щодо застосування штрафних (фінансових) санкцій (штрафів) зупиняється виключно у випадках, визначених п. 102.3 ПКУ;</a:t>
            </a:r>
          </a:p>
          <a:p>
            <a:pPr algn="just">
              <a:buNone/>
            </a:pPr>
            <a:r>
              <a:rPr lang="uk-UA" sz="1600" dirty="0">
                <a:effectLst/>
                <a:latin typeface="+mn-lt"/>
                <a:ea typeface="Aptos" panose="020B0004020202020204" pitchFamily="34" charset="0"/>
              </a:rPr>
              <a:t>(</a:t>
            </a:r>
            <a:r>
              <a:rPr lang="uk-UA" sz="1600" dirty="0" err="1">
                <a:effectLst/>
                <a:latin typeface="+mn-lt"/>
                <a:ea typeface="Aptos" panose="020B0004020202020204" pitchFamily="34" charset="0"/>
              </a:rPr>
              <a:t>іv</a:t>
            </a:r>
            <a:r>
              <a:rPr lang="uk-UA" sz="1600" dirty="0">
                <a:effectLst/>
                <a:latin typeface="+mn-lt"/>
                <a:ea typeface="Aptos" panose="020B0004020202020204" pitchFamily="34" charset="0"/>
              </a:rPr>
              <a:t>) перебіг строків давності щодо застосування штрафних (фінансових) санкцій (штрафів) «відновлюється з дня, наступного за днем усунення передбачених пунктом 102.3 статті 102 цього Кодексу обставин».</a:t>
            </a:r>
            <a:endParaRPr lang="uk-UA" sz="1600" dirty="0">
              <a:latin typeface="+mn-lt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74EE2F5-DD99-6C6E-336C-46BFBD9E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086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B043DAA-C0EC-8B2E-3F5B-50CAE3D7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1775468"/>
            <a:ext cx="10972800" cy="3770263"/>
          </a:xfrm>
        </p:spPr>
        <p:txBody>
          <a:bodyPr/>
          <a:lstStyle/>
          <a:p>
            <a:pPr marL="0" algn="just">
              <a:buNone/>
            </a:pPr>
            <a:r>
              <a:rPr lang="uk-UA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Тобто, граничний строк застосування штрафних санкцій є строком, який має самостійне/окреме правове регулювання (загальні норми не застосовні), а зупиняється та відновлюється перебіг такого строку виключно в залежності від наявності/припинення існування </a:t>
            </a:r>
            <a:r>
              <a:rPr lang="uk-UA" sz="2400" b="1" i="1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випадків/обставин</a:t>
            </a:r>
            <a:r>
              <a:rPr lang="uk-UA" sz="24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передбачених п. 102.3 ПКУ.</a:t>
            </a:r>
            <a:endParaRPr lang="uk-U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algn="just">
              <a:buNone/>
            </a:pPr>
            <a:r>
              <a:rPr lang="uk-UA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uk-U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uk-UA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Відтак, для вирішення питання про перебіг строків для застосування штрафних санкцій є дотичними </a:t>
            </a:r>
            <a:r>
              <a:rPr lang="uk-UA" sz="2400" i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виключно випадки/обставини передбачені положеннями п. 102.3 ПКУ</a:t>
            </a:r>
            <a:r>
              <a:rPr lang="uk-UA" sz="24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а інші положення ПКУ не застосовні.</a:t>
            </a:r>
            <a:endParaRPr lang="uk-UA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F57E9F-7AE1-D2FF-CB88-6B193127A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01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9E2F5D-693B-CD99-2F0B-3C3CBECB2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1540"/>
            <a:ext cx="10972800" cy="5186035"/>
          </a:xfrm>
        </p:spPr>
        <p:txBody>
          <a:bodyPr/>
          <a:lstStyle/>
          <a:p>
            <a:pPr marL="0" algn="just">
              <a:buNone/>
            </a:pP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Такий підхід узгоджується і з визначення</a:t>
            </a:r>
            <a:r>
              <a:rPr lang="ru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м</a:t>
            </a: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перебігу граничних строків обов’язкового зберігання документів для підтвердження даних податкової звітності (а значить і обов’язку їх надання при перевірці), які встановлені п. 44.3 ПКУ </a:t>
            </a:r>
            <a:r>
              <a:rPr lang="uk-UA" sz="220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автономно</a:t>
            </a: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від ст. 102 ПКУ і щодо яких останнім абзацом п. 44.3 ПКУ також передбачається можливість зупинки/відновлення перебігу виключно в залежності від випадків </a:t>
            </a:r>
            <a:r>
              <a:rPr lang="uk-UA" sz="22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«передбачених пунктом 102.3 статті 102 цього Кодексу»</a:t>
            </a: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 marL="0" algn="just">
              <a:buNone/>
            </a:pP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0" indent="0" algn="just">
              <a:buNone/>
            </a:pP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Відповідно єдність підходу законодавця </a:t>
            </a:r>
            <a:r>
              <a:rPr lang="uk-UA" sz="2200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і</a:t>
            </a: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з вказаних питань також з урахуванням  положень </a:t>
            </a:r>
            <a:r>
              <a:rPr lang="uk-UA" sz="2200" dirty="0" err="1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пп</a:t>
            </a: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. 4.1.4 ПКУ про презумпцію правомірності позиції платника податків у разі можливості неоднозначного тлумачення таки свідчить про неправомірність намагань податкових органів</a:t>
            </a:r>
            <a:r>
              <a:rPr lang="en-US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uk-UA" sz="22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проведення документальних перевірок і подекуди застосування штрафних санкцій за межами часових рамок зберігання документів, встановлених законодавством, і здійснення нарахувань, зокрема, штрафних санкцій за той період.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5186440-2AFA-9A4A-4B64-0867C74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56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AD519CC-C1F4-5813-7D77-4C7A9E568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037" y="2030110"/>
            <a:ext cx="10972800" cy="251927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uk-UA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Тож всі дії податкових органів щодо проведення перевірок і пов’язаних з ними вимог мають оцінюватися окремо, із належною оцінкою граничних часових рамок для такої дії чи застосування вимоги, з урахуванням наслідкових </a:t>
            </a:r>
            <a:r>
              <a:rPr lang="uk-UA" sz="2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зав’язків </a:t>
            </a:r>
            <a:r>
              <a:rPr lang="uk-UA" sz="2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між ними.</a:t>
            </a:r>
            <a:endParaRPr lang="uk-UA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AD5066A-B119-4CB4-21D5-4C52D7BE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395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 txBox="1"/>
          <p:nvPr/>
        </p:nvSpPr>
        <p:spPr>
          <a:xfrm>
            <a:off x="5982377" y="5697801"/>
            <a:ext cx="2107875" cy="467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uk" sz="1000" dirty="0">
                <a:solidFill>
                  <a:srgbClr val="FFFFFF"/>
                </a:solidFill>
              </a:rPr>
              <a:t>вул. Паньківська 5, 5-й поверх </a:t>
            </a:r>
          </a:p>
          <a:p>
            <a:pPr lvl="0">
              <a:buNone/>
            </a:pPr>
            <a:r>
              <a:rPr lang="uk" sz="1000" dirty="0">
                <a:solidFill>
                  <a:srgbClr val="FFFFFF"/>
                </a:solidFill>
              </a:rPr>
              <a:t>Київ, 01033, Україна</a:t>
            </a:r>
          </a:p>
          <a:p>
            <a:pPr lvl="0" rtl="0">
              <a:buNone/>
            </a:pPr>
            <a:r>
              <a:rPr lang="uk" sz="1000" dirty="0">
                <a:solidFill>
                  <a:srgbClr val="FFFFFF"/>
                </a:solidFill>
              </a:rPr>
              <a:t>www.kmp.ua, www.wts.ua</a:t>
            </a:r>
          </a:p>
        </p:txBody>
      </p:sp>
      <p:sp>
        <p:nvSpPr>
          <p:cNvPr id="3" name="Shape 129"/>
          <p:cNvSpPr txBox="1"/>
          <p:nvPr/>
        </p:nvSpPr>
        <p:spPr>
          <a:xfrm>
            <a:off x="8191850" y="5711775"/>
            <a:ext cx="1945800" cy="46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uk" sz="1000" dirty="0">
                <a:solidFill>
                  <a:srgbClr val="FFFFFF"/>
                </a:solidFill>
              </a:rPr>
              <a:t>тел.:   +38(044) 490 71 97</a:t>
            </a:r>
          </a:p>
          <a:p>
            <a:r>
              <a:rPr lang="uk" sz="1000" dirty="0">
                <a:solidFill>
                  <a:srgbClr val="FFFFFF"/>
                </a:solidFill>
              </a:rPr>
              <a:t>факс: +38(044) 492 88 59</a:t>
            </a:r>
          </a:p>
          <a:p>
            <a:r>
              <a:rPr lang="uk" sz="1000" dirty="0">
                <a:solidFill>
                  <a:srgbClr val="FFFFFF"/>
                </a:solidFill>
              </a:rPr>
              <a:t>admin@kmp.ua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 bwMode="gray">
          <a:xfrm>
            <a:off x="4889241" y="529630"/>
            <a:ext cx="4250343" cy="3529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kern="1200" baseline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uk-UA" sz="2800" dirty="0">
              <a:solidFill>
                <a:schemeClr val="bg1"/>
              </a:solidFill>
            </a:endParaRPr>
          </a:p>
          <a:p>
            <a:pPr algn="ctr"/>
            <a:endParaRPr lang="uk-UA" sz="2800" dirty="0">
              <a:solidFill>
                <a:schemeClr val="bg1"/>
              </a:solidFill>
            </a:endParaRP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Дякую за увагу!</a:t>
            </a:r>
          </a:p>
          <a:p>
            <a:pPr algn="ctr"/>
            <a:endParaRPr lang="uk-UA" sz="2800" dirty="0">
              <a:solidFill>
                <a:schemeClr val="bg1"/>
              </a:solidFill>
            </a:endParaRP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Олександр Мінін</a:t>
            </a:r>
          </a:p>
          <a:p>
            <a:pPr algn="ctr"/>
            <a:endParaRPr lang="uk-UA" sz="2800" dirty="0">
              <a:solidFill>
                <a:schemeClr val="bg1"/>
              </a:solidFill>
            </a:endParaRP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старший партнер 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</a:rPr>
              <a:t>КМ Партнери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617" y="702031"/>
            <a:ext cx="10972800" cy="2157385"/>
          </a:xfrm>
        </p:spPr>
        <p:txBody>
          <a:bodyPr/>
          <a:lstStyle/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Проте на практиці податкові органи наполягають на праві на проведення перевірок зараз, як правило, з 2018 року, а з питань ТЦО – навіть ще й з 2015 року.</a:t>
            </a: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На обґрунтування цього наводять, наприклад, наступне (приклади реальні):</a:t>
            </a:r>
            <a:endParaRPr lang="en-US" sz="19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en-US" sz="1800" kern="100" dirty="0"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endParaRPr lang="uk-UA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09877" y="6620476"/>
            <a:ext cx="57708" cy="123111"/>
          </a:xfrm>
        </p:spPr>
        <p:txBody>
          <a:bodyPr/>
          <a:lstStyle/>
          <a:p>
            <a:fld id="{05B86B18-2475-4CE0-AB5D-557E749F8469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4" name="Рисунок 3" descr="Зображення, що містить текст, Шрифт, білий, чорно-білий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9791319-EABB-E490-40E0-1B64C33D0FB0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83" y="2133653"/>
            <a:ext cx="11123812" cy="3729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032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AAC608-57E0-4226-BC51-2325A54A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2" name="Місце для вмісту 1">
            <a:extLst>
              <a:ext uri="{FF2B5EF4-FFF2-40B4-BE49-F238E27FC236}">
                <a16:creationId xmlns:a16="http://schemas.microsoft.com/office/drawing/2014/main" id="{BCD6430E-80AE-1219-32F1-60D1ACAAB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" y="1273305"/>
            <a:ext cx="10602807" cy="4547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24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0FF0E3-98AE-49CB-B0B8-1A07CCCD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785" y="768618"/>
            <a:ext cx="10972800" cy="5712333"/>
          </a:xfrm>
        </p:spPr>
        <p:txBody>
          <a:bodyPr/>
          <a:lstStyle/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uk-UA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Та чи так це насправді?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uk-UA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При тому, що податкова не згадує і низку інших «зупинок», які були. Наприклад, було ще таке: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«102.9. На період дії правового режиму воєнного, надзвичайного стану, що вводиться в Україні, зупиняється перебіг строків, визначених цим Кодексом, іншим законодавством, контроль за дотриманням якого покладено на контролюючі органи, крім випадків, передбачених цим Кодексом.</a:t>
            </a: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uk-UA" sz="1800" i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{Статтю 102 доповнено пунктом 102.9 згідно із Законом </a:t>
            </a:r>
            <a:r>
              <a:rPr lang="uk-UA" sz="1800" i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2120-IX від 15.03.2022</a:t>
            </a:r>
            <a:r>
              <a:rPr lang="uk-UA" sz="1800" i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; із змінами, внесеними згідно з Законами </a:t>
            </a:r>
            <a:r>
              <a:rPr lang="uk-UA" sz="1800" i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2142-IX від 24.03.2022</a:t>
            </a:r>
            <a:r>
              <a:rPr lang="uk-UA" sz="1800" i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 </a:t>
            </a:r>
            <a:r>
              <a:rPr lang="uk-UA" sz="1800" i="1" u="sng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2260-IX від 12.05.2022</a:t>
            </a:r>
            <a:r>
              <a:rPr lang="uk-UA" sz="1800" i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}».</a:t>
            </a:r>
            <a:endParaRPr lang="uk-UA" sz="18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Courier New" panose="02070309020205020404" pitchFamily="49" charset="0"/>
            </a:endParaRPr>
          </a:p>
          <a:p>
            <a:pPr marL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uk-UA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Чому таке «розмаїття» і «дублювання» зупинок? Чи не значить це, що насправді законодавець не вважав, що іншими «зупинками» (як-от згадуваними вище) все вже </a:t>
            </a:r>
            <a:r>
              <a:rPr lang="uk-UA" sz="19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зупинено</a:t>
            </a:r>
            <a:r>
              <a:rPr lang="uk-UA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uk-UA" sz="19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І які справді рамки давності?</a:t>
            </a:r>
            <a:endParaRPr lang="uk-UA" sz="1900" dirty="0">
              <a:latin typeface="+mn-lt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46FBA3-72AA-4D6A-B7C6-12E22CE39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426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E98ED2-50C7-4ABF-A2E9-7360190C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9EF42-08F2-459A-9036-552456273955}"/>
              </a:ext>
            </a:extLst>
          </p:cNvPr>
          <p:cNvSpPr txBox="1"/>
          <p:nvPr/>
        </p:nvSpPr>
        <p:spPr>
          <a:xfrm>
            <a:off x="522599" y="616158"/>
            <a:ext cx="11044986" cy="5620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Повернемося ще раз до п.102.1. ст. 102 ПКУ: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9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«102.1. Контролюючий орган, крім випадків, визначених </a:t>
            </a:r>
            <a:r>
              <a:rPr lang="uk-UA" sz="1900" u="sng" kern="100" dirty="0">
                <a:solidFill>
                  <a:srgbClr val="467886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/>
              </a:rPr>
              <a:t>пунктом 102.2</a:t>
            </a:r>
            <a:r>
              <a:rPr lang="uk-UA" sz="19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цієї статті, має право </a:t>
            </a:r>
            <a:r>
              <a:rPr lang="uk-UA" sz="1900" kern="1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(1) </a:t>
            </a:r>
            <a:r>
              <a:rPr lang="uk-UA" sz="19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провести перевірку</a:t>
            </a:r>
            <a:r>
              <a:rPr lang="uk-UA" sz="1900" b="1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ТА </a:t>
            </a:r>
            <a:r>
              <a:rPr lang="uk-UA" sz="1900" kern="100" dirty="0">
                <a:solidFill>
                  <a:srgbClr val="FF0000"/>
                </a:solidFill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(2) </a:t>
            </a:r>
            <a:r>
              <a:rPr lang="uk-UA" sz="19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самостійно визначити суму грошових зобов’язань платника податків у випадках, визначених цим Кодексом, не пізніше закінчення 1095 дня …».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Виділення тут наші, щоб звернути увагу, що Кодекс встановлює обмеження по часу окремо для двох різних дій: (1) власне на проведення перевірки та (2) визначення суми грошових зобов</a:t>
            </a:r>
            <a:r>
              <a:rPr lang="en-US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’</a:t>
            </a:r>
            <a:r>
              <a:rPr lang="uk-UA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язань. І встановлене обмеження має застосовуватися для кожної із вказаних дій окремо.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Іншими словами, якщо навіть сама перевірка проведена у межах строків, це не значить, що податкова має право нарахувати грошові зобов’язання, якщо власне момент нарахування вже «за межами» по часу. Тож рахуйте!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А між власне проведенням перевірки, крім її тривалості, ще принаймні можуть бути заперечення на акт перевірки і їх розгляд, до завершення чого податкова не має права проводити нарахування; і час іде.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19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А для ПДВ, наприклад, межа по часу помісячна з огляду на помісячну звітність</a:t>
            </a:r>
            <a:r>
              <a:rPr lang="uk-UA" sz="1900" kern="100" dirty="0">
                <a:effectLst/>
                <a:ea typeface="Aptos" panose="020B0004020202020204" pitchFamily="34" charset="0"/>
                <a:cs typeface="Courier New" panose="02070309020205020404" pitchFamily="49" charset="0"/>
              </a:rPr>
              <a:t>.</a:t>
            </a:r>
            <a:endParaRPr lang="uk-UA" sz="19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98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4EBE4F-008D-4C96-9A34-F43D9268E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65286"/>
            <a:ext cx="10972800" cy="5641160"/>
          </a:xfrm>
        </p:spPr>
        <p:txBody>
          <a:bodyPr/>
          <a:lstStyle/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Інший аспект, зокрема щодо документальних перевірок, – те, що документальні перевірки як за назвою («документальні»), так і за визначенням (</a:t>
            </a:r>
            <a:r>
              <a:rPr lang="uk-UA" sz="1800" kern="1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п.п</a:t>
            </a: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 75.1.2. ст. 75 ПКУ) –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«75.1.2. Документальною перевіркою вважається перевірка, предметом якої є своєчасність, достовірність, повнота нарахування та сплати усіх передбачених цим Кодексом податків та зборів, а також дотримання валютного та іншого законодавства, контроль за дотриманням якого покладено на контролюючі органи, дотримання роботодавцем законодавства щодо укладення трудового договору, оформлення трудових відносин з працівниками (найманими особами) та </a:t>
            </a:r>
            <a:r>
              <a:rPr lang="uk-UA" sz="1600" b="1" u="sng" kern="1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яка проводиться на підставі</a:t>
            </a:r>
            <a:r>
              <a:rPr lang="uk-UA" sz="1600" kern="1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податкових декларацій (розрахунків), фінансової, статистичної та іншої звітності, регістрів податкового та бухгалтерського обліку, ведення яких передбачено законом, первинних </a:t>
            </a:r>
            <a:r>
              <a:rPr lang="uk-UA" sz="1600" u="sng" kern="1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документів</a:t>
            </a:r>
            <a:r>
              <a:rPr lang="uk-UA" sz="1600" kern="1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які використовуються в бухгалтерському та податковому обліку</a:t>
            </a:r>
            <a:r>
              <a:rPr lang="uk-UA" sz="16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і пов'язані з нарахуванням і сплатою податків та зборів, виконанням вимог іншого законодавства, контроль за дотриманням якого покладено на контролюючі органи, а також отриманих в установленому законодавством порядку контролюючим органом документів та податкової інформації, у тому числі за результатами перевірок інших платників податків»  </a:t>
            </a:r>
            <a:r>
              <a:rPr lang="uk-UA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18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проводяться на підставі документів, які визначені ПКУ, а тому </a:t>
            </a:r>
            <a:r>
              <a:rPr lang="uk-UA" sz="18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можливість проведення документальних перевірок напряму залежить від наявності документів, необхідних для проведення відповідної перевірки.</a:t>
            </a:r>
            <a:endParaRPr lang="uk-UA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7A571F-3EFB-4A18-BD67-E654C53C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13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6A2BBD8-1A38-4E45-8A24-8A1AAB76B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17" y="848329"/>
            <a:ext cx="10972800" cy="5817683"/>
          </a:xfrm>
        </p:spPr>
        <p:txBody>
          <a:bodyPr/>
          <a:lstStyle/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Очевидно, що коли закон (ПКУ) не вимагає вже збереження документів, а відповідно не передбачає їх наявності і представлення для перевірки, то тим самим виключає можливість проведення </a:t>
            </a:r>
            <a:r>
              <a:rPr lang="uk-UA" sz="2000" i="1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документальних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перевірок щодо періодів, за які вже не вимагає обов’язкового збереження документів.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Щодо документів, за межами граничних часових рамок їх збереження за законом, відсутні належні правові підстави для витребування/надання (в тому числі під час перевірки), оскільки така вимога означає по суті вимогу зберігати документи понад граничних часових рамок за законом. 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За ч. 1 ст. 19 Конституції України встановлено: </a:t>
            </a:r>
            <a:r>
              <a:rPr lang="uk-UA" sz="20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«Правовий порядок в Україні ґрунтується на засадах, відповідно до яких </a:t>
            </a:r>
            <a:r>
              <a:rPr lang="uk-UA" sz="2000" kern="100" dirty="0">
                <a:effectLst/>
                <a:highlight>
                  <a:srgbClr val="FFFF00"/>
                </a:highlight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ніхто не може бути примушений робити те, що не передбачено законодавством</a:t>
            </a:r>
            <a:r>
              <a:rPr lang="uk-UA" sz="20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»</a:t>
            </a: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і якщо така вимога (зокрема щодо забезпечення документів понад часові рамки обов’язкового зберігання, встановлені ПКУ) не передбачена ПКУ, то вимога незаконна.</a:t>
            </a:r>
          </a:p>
          <a:p>
            <a:pPr marL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uk-UA" sz="2000" kern="1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Тож проведення документальної перевірки за межами часових рамок обов’язкового зберігання документів, потрібних для такої перевірки не має правового підґрунтя.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4A564D-B008-44A5-8825-EF95EC0A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97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985AF9-F9D6-435C-9A74-6971ECBD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37" y="739161"/>
            <a:ext cx="10972800" cy="5401479"/>
          </a:xfrm>
        </p:spPr>
        <p:txBody>
          <a:bodyPr/>
          <a:lstStyle/>
          <a:p>
            <a:pPr marL="0" algn="just">
              <a:spcAft>
                <a:spcPts val="1200"/>
              </a:spcAft>
              <a:buNone/>
            </a:pPr>
            <a:r>
              <a:rPr lang="uk-UA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Такий висновок, і таке саме бачення з цього питання законодавцем підтверджується, зокрема, як приклад, тим, як визначено застосування змін, внесених до ПКУ Законом від 21.05.2024 №3721-ІХ «Про внесення змін до Податкового кодексу України та Закону України "Про електронні комунікації" щодо рентної плати за користування радіочастотним спектром (радіочастотним ресурсом) України»  (далі - «Закон 3721»), - які набули чинності 01.07.2024.</a:t>
            </a:r>
          </a:p>
          <a:p>
            <a:pPr marL="0" algn="just">
              <a:spcAft>
                <a:spcPts val="1200"/>
              </a:spcAft>
              <a:buNone/>
            </a:pPr>
            <a:r>
              <a:rPr lang="uk-UA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Вказаним Законом збільшено строки, у межах яких дозволяється проведення певних перевірок, для чого, зокрема, внесені зміни до п. 102.1 ст. 102 ПКУ– доповнення словами «пункту 141.4 статті 141 цього Кодексу» (наводимо текст положення з урахуванням вказаних змін): </a:t>
            </a:r>
          </a:p>
          <a:p>
            <a:pPr marL="0" algn="just">
              <a:spcAft>
                <a:spcPts val="1200"/>
              </a:spcAft>
              <a:buNone/>
            </a:pP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«102.1. Контролюючий орган, крім випадків, визначених пунктом 102.2 цієї статті, має право провести перевірку та самостійно визначити суму грошових зобов’язань платника податків у випадках, визначених цим Кодексом, не пізніше закінчення 1095 дня (</a:t>
            </a:r>
            <a:r>
              <a:rPr lang="uk-UA" sz="1800" b="1" i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2555 дня - у разі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 проведення перевірки відповідно до статей 39 і 39</a:t>
            </a:r>
            <a:r>
              <a:rPr lang="uk-UA" sz="1800" b="1" u="sng" baseline="300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-2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, </a:t>
            </a:r>
            <a:r>
              <a:rPr lang="uk-UA" sz="1800" b="1" i="1" u="sng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застосування вимог </a:t>
            </a:r>
            <a:r>
              <a:rPr lang="uk-UA" sz="1800" b="1" i="1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пункту 141.4</a:t>
            </a:r>
            <a:r>
              <a:rPr lang="uk-UA" sz="18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Courier New" panose="02070309020205020404" pitchFamily="49" charset="0"/>
              </a:rPr>
              <a:t> статті 141 цього Кодексу), що настає за останнім днем граничного строку подання податкової декларації…».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uk-UA" sz="1800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Підпункт 141.4. ст. 141 ПКУ стосується оподаткування доходів нерезидентів джерелом походження з України. Тож для перевірок з цих питань було збільшено строки до 2555 днів (тобто 7 років), аналогічно до встановлених раніше строків перевірок з питань трансферного ціноутворення.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F8DFA-CD07-4681-9986-20C5EA08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6B18-2475-4CE0-AB5D-557E749F846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944105"/>
      </p:ext>
    </p:extLst>
  </p:cSld>
  <p:clrMapOvr>
    <a:masterClrMapping/>
  </p:clrMapOvr>
</p:sld>
</file>

<file path=ppt/theme/theme1.xml><?xml version="1.0" encoding="utf-8"?>
<a:theme xmlns:a="http://schemas.openxmlformats.org/drawingml/2006/main" name="wts">
  <a:themeElements>
    <a:clrScheme name="WT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33"/>
      </a:accent1>
      <a:accent2>
        <a:srgbClr val="515D69"/>
      </a:accent2>
      <a:accent3>
        <a:srgbClr val="F6A400"/>
      </a:accent3>
      <a:accent4>
        <a:srgbClr val="728006"/>
      </a:accent4>
      <a:accent5>
        <a:srgbClr val="00698E"/>
      </a:accent5>
      <a:accent6>
        <a:srgbClr val="932E24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WT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0033"/>
      </a:accent1>
      <a:accent2>
        <a:srgbClr val="515D69"/>
      </a:accent2>
      <a:accent3>
        <a:srgbClr val="F6A400"/>
      </a:accent3>
      <a:accent4>
        <a:srgbClr val="728006"/>
      </a:accent4>
      <a:accent5>
        <a:srgbClr val="00698E"/>
      </a:accent5>
      <a:accent6>
        <a:srgbClr val="932E24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4350</TotalTime>
  <Words>4234</Words>
  <Application>Microsoft Office PowerPoint</Application>
  <PresentationFormat>Широкий екран</PresentationFormat>
  <Paragraphs>151</Paragraphs>
  <Slides>26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Cambria</vt:lpstr>
      <vt:lpstr>Courier New</vt:lpstr>
      <vt:lpstr>Symbol</vt:lpstr>
      <vt:lpstr>Times New Roman</vt:lpstr>
      <vt:lpstr>wts</vt:lpstr>
      <vt:lpstr>  Строки давності:  обмеження для перевірок, застосування санкцій, збереження документів та вплив COVID/воєнного стану.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NN</dc:creator>
  <cp:lastModifiedBy>Iryna Voitsitska</cp:lastModifiedBy>
  <cp:revision>984</cp:revision>
  <dcterms:created xsi:type="dcterms:W3CDTF">2012-06-02T12:26:36Z</dcterms:created>
  <dcterms:modified xsi:type="dcterms:W3CDTF">2025-06-10T13:26:30Z</dcterms:modified>
</cp:coreProperties>
</file>