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8"/>
  </p:notesMasterIdLst>
  <p:sldIdLst>
    <p:sldId id="319" r:id="rId2"/>
    <p:sldId id="373" r:id="rId3"/>
    <p:sldId id="397" r:id="rId4"/>
    <p:sldId id="417" r:id="rId5"/>
    <p:sldId id="401" r:id="rId6"/>
    <p:sldId id="404" r:id="rId7"/>
    <p:sldId id="405" r:id="rId8"/>
    <p:sldId id="418" r:id="rId9"/>
    <p:sldId id="419" r:id="rId10"/>
    <p:sldId id="420" r:id="rId11"/>
    <p:sldId id="421" r:id="rId12"/>
    <p:sldId id="422" r:id="rId13"/>
    <p:sldId id="424" r:id="rId14"/>
    <p:sldId id="425" r:id="rId15"/>
    <p:sldId id="426" r:id="rId16"/>
    <p:sldId id="318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DB83EA-F758-473B-91F5-61AF972F5221}">
          <p14:sldIdLst>
            <p14:sldId id="319"/>
            <p14:sldId id="373"/>
            <p14:sldId id="397"/>
            <p14:sldId id="417"/>
            <p14:sldId id="401"/>
            <p14:sldId id="404"/>
            <p14:sldId id="405"/>
            <p14:sldId id="418"/>
            <p14:sldId id="419"/>
            <p14:sldId id="420"/>
            <p14:sldId id="421"/>
            <p14:sldId id="422"/>
            <p14:sldId id="424"/>
            <p14:sldId id="425"/>
            <p14:sldId id="426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2" userDrawn="1">
          <p15:clr>
            <a:srgbClr val="A4A3A4"/>
          </p15:clr>
        </p15:guide>
        <p15:guide id="2" orient="horz" pos="4042" userDrawn="1">
          <p15:clr>
            <a:srgbClr val="A4A3A4"/>
          </p15:clr>
        </p15:guide>
        <p15:guide id="3" orient="horz" pos="3844" userDrawn="1">
          <p15:clr>
            <a:srgbClr val="A4A3A4"/>
          </p15:clr>
        </p15:guide>
        <p15:guide id="4" orient="horz" pos="255" userDrawn="1">
          <p15:clr>
            <a:srgbClr val="A4A3A4"/>
          </p15:clr>
        </p15:guide>
        <p15:guide id="5" orient="horz" pos="767" userDrawn="1">
          <p15:clr>
            <a:srgbClr val="A4A3A4"/>
          </p15:clr>
        </p15:guide>
        <p15:guide id="6" pos="7295" userDrawn="1">
          <p15:clr>
            <a:srgbClr val="A4A3A4"/>
          </p15:clr>
        </p15:guide>
        <p15:guide id="7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B040"/>
    <a:srgbClr val="7A232E"/>
    <a:srgbClr val="818084"/>
    <a:srgbClr val="ED1C24"/>
    <a:srgbClr val="1C75BC"/>
    <a:srgbClr val="00A79D"/>
    <a:srgbClr val="515D69"/>
    <a:srgbClr val="B2B8BF"/>
    <a:srgbClr val="8F9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3295" autoAdjust="0"/>
  </p:normalViewPr>
  <p:slideViewPr>
    <p:cSldViewPr snapToGrid="0" snapToObjects="1">
      <p:cViewPr varScale="1">
        <p:scale>
          <a:sx n="59" d="100"/>
          <a:sy n="59" d="100"/>
        </p:scale>
        <p:origin x="1164" y="52"/>
      </p:cViewPr>
      <p:guideLst>
        <p:guide orient="horz" pos="952"/>
        <p:guide orient="horz" pos="4042"/>
        <p:guide orient="horz" pos="3844"/>
        <p:guide orient="horz" pos="255"/>
        <p:guide orient="horz" pos="767"/>
        <p:guide pos="7295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-2938" y="-91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452FA-58B1-4574-8740-B99F6507667A}" type="datetimeFigureOut">
              <a:rPr lang="de-DE" smtClean="0"/>
              <a:pPr/>
              <a:t>10.06.2025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0C0CE-6668-41A1-93E1-3A7BF1A13B3E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22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C0CE-6668-41A1-93E1-3A7BF1A13B3E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C0CE-6668-41A1-93E1-3A7BF1A13B3E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2184000" y="1836001"/>
            <a:ext cx="9288000" cy="1470025"/>
          </a:xfr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184000" y="3535200"/>
            <a:ext cx="9288000" cy="861774"/>
          </a:xfr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lang="de-DE" sz="280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"/>
            <a:ext cx="12192000" cy="68566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 bwMode="gray">
          <a:xfrm>
            <a:off x="2184000" y="1836001"/>
            <a:ext cx="9288000" cy="1470025"/>
          </a:xfr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 bwMode="gray">
          <a:xfrm>
            <a:off x="2184000" y="3535200"/>
            <a:ext cx="9288000" cy="861774"/>
          </a:xfr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624417" y="1520825"/>
            <a:ext cx="10972800" cy="991041"/>
          </a:xfrm>
        </p:spPr>
        <p:txBody>
          <a:bodyPr/>
          <a:lstStyle>
            <a:lvl5pPr marL="906463" indent="-193675">
              <a:defRPr sz="14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9978101" y="6620476"/>
            <a:ext cx="1409040" cy="123111"/>
          </a:xfrm>
        </p:spPr>
        <p:txBody>
          <a:bodyPr wrap="none"/>
          <a:lstStyle/>
          <a:p>
            <a:r>
              <a:rPr lang="uk-UA" dirty="0"/>
              <a:t>Назва</a:t>
            </a:r>
            <a:r>
              <a:rPr lang="de-DE" dirty="0"/>
              <a:t> · </a:t>
            </a:r>
            <a:r>
              <a:rPr lang="uk-UA" dirty="0"/>
              <a:t>Автор</a:t>
            </a:r>
            <a:r>
              <a:rPr lang="de-DE" dirty="0"/>
              <a:t>· DD.MM.YYYY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11442551" y="6620476"/>
            <a:ext cx="125034" cy="123111"/>
          </a:xfrm>
        </p:spPr>
        <p:txBody>
          <a:bodyPr/>
          <a:lstStyle/>
          <a:p>
            <a:fld id="{05B86B18-2475-4CE0-AB5D-557E749F8469}" type="slidenum">
              <a:rPr lang="de-DE" smtClean="0"/>
              <a:pPr/>
              <a:t>‹№›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609600" y="1510019"/>
            <a:ext cx="10957984" cy="458280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gray">
          <a:xfrm>
            <a:off x="624418" y="658362"/>
            <a:ext cx="10943167" cy="61555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624417" y="1520825"/>
            <a:ext cx="10972800" cy="991041"/>
          </a:xfrm>
        </p:spPr>
        <p:txBody>
          <a:bodyPr/>
          <a:lstStyle>
            <a:lvl5pPr marL="906463" indent="-193675">
              <a:defRPr sz="14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9915585" y="6620476"/>
            <a:ext cx="1471557" cy="123111"/>
          </a:xfrm>
        </p:spPr>
        <p:txBody>
          <a:bodyPr wrap="none"/>
          <a:lstStyle/>
          <a:p>
            <a:r>
              <a:rPr lang="uk-UA" dirty="0"/>
              <a:t>Назва</a:t>
            </a:r>
            <a:r>
              <a:rPr lang="de-DE" dirty="0"/>
              <a:t> · </a:t>
            </a:r>
            <a:r>
              <a:rPr lang="uk-UA" dirty="0"/>
              <a:t>Автор</a:t>
            </a:r>
            <a:r>
              <a:rPr lang="de-DE" dirty="0"/>
              <a:t>· · DD.MM.YYYY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11442551" y="6620476"/>
            <a:ext cx="125034" cy="123111"/>
          </a:xfrm>
        </p:spPr>
        <p:txBody>
          <a:bodyPr/>
          <a:lstStyle/>
          <a:p>
            <a:fld id="{05B86B18-2475-4CE0-AB5D-557E749F8469}" type="slidenum">
              <a:rPr lang="de-DE" smtClean="0"/>
              <a:pPr/>
              <a:t>‹№›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609600" y="1510019"/>
            <a:ext cx="10957984" cy="458280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97348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2185144" y="1837190"/>
            <a:ext cx="9286856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185144" y="3534370"/>
            <a:ext cx="9286856" cy="861774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"/>
            <a:ext cx="12192000" cy="6856629"/>
          </a:xfrm>
          <a:prstGeom prst="rect">
            <a:avLst/>
          </a:prstGeom>
        </p:spPr>
      </p:pic>
      <p:pic>
        <p:nvPicPr>
          <p:cNvPr id="5" name="Shape 130" descr="KM_Partners_logo_White.png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367" y="5828801"/>
            <a:ext cx="3659235" cy="35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624418" y="658362"/>
            <a:ext cx="10943167" cy="61555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624417" y="1520826"/>
            <a:ext cx="109728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938" indent="-134938">
              <a:spcBef>
                <a:spcPts val="600"/>
              </a:spcBef>
              <a:buClr>
                <a:srgbClr val="7A232E"/>
              </a:buClr>
              <a:buFont typeface="Arial" pitchFamily="34" charset="0"/>
              <a:buChar char="»"/>
            </a:pPr>
            <a:r>
              <a:rPr lang="uk-UA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Рівень1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8000" indent="-109538">
              <a:spcBef>
                <a:spcPts val="300"/>
              </a:spcBef>
              <a:buClr>
                <a:srgbClr val="7A232E"/>
              </a:buClr>
              <a:buFont typeface="Arial" pitchFamily="34" charset="0"/>
              <a:buChar char="›"/>
            </a:pPr>
            <a:r>
              <a:rPr lang="uk-UA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Рівень 2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96875" indent="-109538">
              <a:spcBef>
                <a:spcPts val="300"/>
              </a:spcBef>
              <a:buClr>
                <a:srgbClr val="7A232E"/>
              </a:buClr>
              <a:buFont typeface="Arial" pitchFamily="34" charset="0"/>
              <a:buChar char="•"/>
            </a:pPr>
            <a:r>
              <a:rPr lang="uk-UA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Рівень 3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4938" indent="-134938">
              <a:spcBef>
                <a:spcPts val="600"/>
              </a:spcBef>
              <a:buClr>
                <a:srgbClr val="7A232E"/>
              </a:buClr>
              <a:buFont typeface="Arial" pitchFamily="34" charset="0"/>
              <a:buChar char="»"/>
            </a:pPr>
            <a:r>
              <a:rPr lang="uk-UA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Рівень 1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7324916" y="6620476"/>
            <a:ext cx="38608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Назва</a:t>
            </a:r>
            <a:r>
              <a:rPr lang="de-DE" dirty="0"/>
              <a:t> ·</a:t>
            </a:r>
            <a:r>
              <a:rPr lang="uk-UA" dirty="0"/>
              <a:t> Автор</a:t>
            </a:r>
            <a:r>
              <a:rPr lang="de-DE" dirty="0"/>
              <a:t> · DD.MM.YYYY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442551" y="6620476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5B86B18-2475-4CE0-AB5D-557E749F8469}" type="slidenum">
              <a:rPr lang="de-DE" smtClean="0"/>
              <a:pPr/>
              <a:t>‹№›</a:t>
            </a:fld>
            <a:endParaRPr lang="de-DE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809" y="269570"/>
            <a:ext cx="1792835" cy="172060"/>
          </a:xfrm>
          <a:prstGeom prst="rect">
            <a:avLst/>
          </a:prstGeom>
        </p:spPr>
      </p:pic>
      <p:cxnSp>
        <p:nvCxnSpPr>
          <p:cNvPr id="7" name="Gerade Verbindung 11"/>
          <p:cNvCxnSpPr/>
          <p:nvPr userDrawn="1"/>
        </p:nvCxnSpPr>
        <p:spPr bwMode="gray">
          <a:xfrm>
            <a:off x="624418" y="525907"/>
            <a:ext cx="1094316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7" y="296434"/>
            <a:ext cx="1377336" cy="1451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3" r:id="rId4"/>
    <p:sldLayoutId id="2147483651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de-DE" sz="2000" kern="1200" baseline="0" smtClean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34938" indent="-134938" algn="l" defTabSz="914400" rtl="0" eaLnBrk="1" latinLnBrk="0" hangingPunct="1">
        <a:spcBef>
          <a:spcPts val="600"/>
        </a:spcBef>
        <a:buClr>
          <a:srgbClr val="7A232E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5600" indent="-1730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›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38163" indent="-1920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20725" indent="-182563" algn="l" defTabSz="914400" rtl="0" eaLnBrk="1" latinLnBrk="0" hangingPunct="1">
        <a:spcBef>
          <a:spcPct val="20000"/>
        </a:spcBef>
        <a:buClr>
          <a:schemeClr val="accent1"/>
        </a:buClr>
        <a:buFont typeface="Symbol" pitchFamily="18" charset="2"/>
        <a:buChar char="-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755-17#n2288" TargetMode="External"/><Relationship Id="rId2" Type="http://schemas.openxmlformats.org/officeDocument/2006/relationships/hyperlink" Target="https://zakon.rada.gov.ua/laws/show/2755-17#n1773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ps.ligazakon.net/document/view/t102464?utm_source=buh.ligazakon.net&amp;utm_medium=text-news&amp;utm_campaign=lztest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755-17?find=1&amp;text=%D0%BF%D0%BE%D0%B4%D0%B0%D1%82%D0%BA%D0%BE%D0%B2%D0%B0+%D0%B4%D0%B5%D0%BA%D0%BB%D0%B0%D1%80%D0%B0%D1%86%D1%96%D1%8F#n229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675862" y="2608030"/>
            <a:ext cx="10744808" cy="3505200"/>
          </a:xfrm>
        </p:spPr>
        <p:txBody>
          <a:bodyPr/>
          <a:lstStyle/>
          <a:p>
            <a:pPr algn="ctr"/>
            <a:br>
              <a:rPr lang="en-US" b="1" noProof="0" dirty="0">
                <a:solidFill>
                  <a:srgbClr val="7A232E"/>
                </a:solidFill>
              </a:rPr>
            </a:br>
            <a:br>
              <a:rPr lang="en-US" b="1" noProof="0" dirty="0">
                <a:solidFill>
                  <a:srgbClr val="7A232E"/>
                </a:solidFill>
              </a:rPr>
            </a:br>
            <a:r>
              <a:rPr lang="uk-UA" b="1" noProof="0" dirty="0">
                <a:solidFill>
                  <a:srgbClr val="7A232E"/>
                </a:solidFill>
              </a:rPr>
              <a:t>Податкові перевірки: </a:t>
            </a:r>
            <a:br>
              <a:rPr lang="en-US" b="1" noProof="0" dirty="0">
                <a:solidFill>
                  <a:srgbClr val="7A232E"/>
                </a:solidFill>
              </a:rPr>
            </a:br>
            <a:br>
              <a:rPr lang="ru-RU" dirty="0">
                <a:solidFill>
                  <a:srgbClr val="7A232E"/>
                </a:solidFill>
              </a:rPr>
            </a:br>
            <a:r>
              <a:rPr lang="uk-UA" noProof="0" dirty="0">
                <a:solidFill>
                  <a:srgbClr val="7A232E"/>
                </a:solidFill>
              </a:rPr>
              <a:t>види, критерії</a:t>
            </a:r>
            <a:r>
              <a:rPr lang="ru-RU" dirty="0">
                <a:solidFill>
                  <a:srgbClr val="7A232E"/>
                </a:solidFill>
              </a:rPr>
              <a:t> та </a:t>
            </a:r>
            <a:r>
              <a:rPr lang="uk-UA" noProof="0" dirty="0">
                <a:solidFill>
                  <a:srgbClr val="7A232E"/>
                </a:solidFill>
              </a:rPr>
              <a:t>підстави</a:t>
            </a:r>
            <a:r>
              <a:rPr lang="ru-RU" dirty="0">
                <a:solidFill>
                  <a:srgbClr val="7A232E"/>
                </a:solidFill>
              </a:rPr>
              <a:t> для </a:t>
            </a:r>
            <a:r>
              <a:rPr lang="uk-UA" noProof="0" dirty="0">
                <a:solidFill>
                  <a:srgbClr val="7A232E"/>
                </a:solidFill>
              </a:rPr>
              <a:t>призначення</a:t>
            </a:r>
            <a:br>
              <a:rPr lang="ru-RU" sz="3600" dirty="0">
                <a:solidFill>
                  <a:srgbClr val="7A232E"/>
                </a:solidFill>
              </a:rPr>
            </a:br>
            <a:br>
              <a:rPr lang="ru-RU" sz="3600" dirty="0">
                <a:solidFill>
                  <a:srgbClr val="7A232E"/>
                </a:solidFill>
              </a:rPr>
            </a:br>
            <a:br>
              <a:rPr lang="en-US" sz="3600" dirty="0">
                <a:solidFill>
                  <a:srgbClr val="7A232E"/>
                </a:solidFill>
              </a:rPr>
            </a:br>
            <a:br>
              <a:rPr lang="ru-RU" sz="3600" dirty="0">
                <a:solidFill>
                  <a:srgbClr val="7A232E"/>
                </a:solidFill>
              </a:rPr>
            </a:br>
            <a:endParaRPr lang="en-GB" sz="2400" dirty="0">
              <a:solidFill>
                <a:srgbClr val="7A232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863478-A0CC-427C-A0B1-C76EA3A9A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75" y="6171080"/>
            <a:ext cx="1923985" cy="4308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8D0D6C-D47F-4865-AAE0-1F2515819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827651"/>
            <a:ext cx="10972800" cy="5669437"/>
          </a:xfrm>
        </p:spPr>
        <p:txBody>
          <a:bodyPr/>
          <a:lstStyle/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3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«Стаття 77.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Порядок проведення документальних планових перевірок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77.1. Документальна планова перевірка повинна бути передбачена у плані-графіку проведення планових документальних перевірок.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План-графік документальних планових перевірок на поточний рік оприлюднюється на офіційному веб-сайті центрального органу виконавчої влади, що реалізує державну податкову політику, до 25 грудня року, що передує року, в якому будуть проводитися такі документальні планові перевірки.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77.2</a:t>
            </a:r>
            <a:r>
              <a:rPr lang="uk-UA" sz="13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. До плану-графіка проведення документальних планових перевірок відбираються платники податків, </a:t>
            </a:r>
            <a:r>
              <a:rPr lang="uk-UA" sz="1300" b="1" i="1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які мають ризик</a:t>
            </a:r>
            <a:r>
              <a:rPr lang="uk-UA" sz="13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щодо несплати податків та зборів, невиконання іншого законодавства,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контроль за яким покладено на контролюючі органи.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…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Порядок формування, затвердження плану-графіка та внесення змін до нього, а також </a:t>
            </a:r>
            <a:r>
              <a:rPr lang="uk-UA" sz="1300" i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перелік ризиків та їх поділ за ступенями встановлюються центральним органом виконавчої влади, що забезпечує формування та реалізує державну фінансову політику.</a:t>
            </a:r>
            <a:endParaRPr lang="uk-UA" sz="13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Внесення змін до плану-графіка проведення документальних планових перевірок на поточний рік допускається не частіше одного разу в першому та одного разу в другому кварталі такого року, крім випадків коли зміни пов’язані із змінами найменування платника податків, що вже був включений до плану-графіка, та/або виправлення технічних помилок.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Оновлений план-графік оприлюднюється на офіційному веб-сайті центрального органу виконавчої влади, що реалізує державну податкову політику, до 30 числа останнього місяця кварталу (у випадках змін найменування платника податків, що вже був включений до плану-графіка, та/або виправлення технічних помилок - до 30 числа місяця, що передує місяцю, в якому будуть проводитися такі документальні планові перевірки)».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EBE604-3CBB-4C1F-8B2A-DBB59FFC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81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429DD4-C0F5-47F1-B8A7-D4882BF9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42" y="3713899"/>
            <a:ext cx="9568544" cy="773293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Про затвердження Порядку формування плану-графіка проведення документальних планових перевірок платників податків</a:t>
            </a:r>
            <a:r>
              <a:rPr lang="uk-UA" sz="20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C3BACB-2AF1-4CC7-B25A-622658D9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11</a:t>
            </a:fld>
            <a:endParaRPr lang="de-DE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7DF4936B-E76A-1C0D-2769-B7BDD2E55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50598"/>
              </p:ext>
            </p:extLst>
          </p:nvPr>
        </p:nvGraphicFramePr>
        <p:xfrm>
          <a:off x="1415142" y="1012372"/>
          <a:ext cx="9568543" cy="22642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41126">
                  <a:extLst>
                    <a:ext uri="{9D8B030D-6E8A-4147-A177-3AD203B41FA5}">
                      <a16:colId xmlns:a16="http://schemas.microsoft.com/office/drawing/2014/main" val="286031407"/>
                    </a:ext>
                  </a:extLst>
                </a:gridCol>
                <a:gridCol w="3827417">
                  <a:extLst>
                    <a:ext uri="{9D8B030D-6E8A-4147-A177-3AD203B41FA5}">
                      <a16:colId xmlns:a16="http://schemas.microsoft.com/office/drawing/2014/main" val="2841929606"/>
                    </a:ext>
                  </a:extLst>
                </a:gridCol>
              </a:tblGrid>
              <a:tr h="3158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800" b="1" kern="100">
                          <a:effectLst/>
                          <a:latin typeface="+mn-lt"/>
                        </a:rPr>
                        <a:t>МІНІСТЕРСТВО ФІНАНСІВ УКРАЇНИ</a:t>
                      </a:r>
                      <a:endParaRPr lang="uk-UA" sz="18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99429"/>
                  </a:ext>
                </a:extLst>
              </a:tr>
              <a:tr h="3158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800" b="1" kern="100">
                          <a:effectLst/>
                          <a:latin typeface="+mn-lt"/>
                        </a:rPr>
                        <a:t>НАКАЗ</a:t>
                      </a:r>
                      <a:endParaRPr lang="uk-UA" sz="18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257638"/>
                  </a:ext>
                </a:extLst>
              </a:tr>
              <a:tr h="3158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800" b="1" kern="100">
                          <a:effectLst/>
                          <a:latin typeface="+mn-lt"/>
                        </a:rPr>
                        <a:t>02.06.2015  № 524</a:t>
                      </a:r>
                      <a:endParaRPr lang="uk-UA" sz="18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55631"/>
                  </a:ext>
                </a:extLst>
              </a:tr>
              <a:tr h="1316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800" b="1" kern="100" dirty="0"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800" b="1" kern="100" dirty="0">
                          <a:effectLst/>
                          <a:latin typeface="+mn-lt"/>
                        </a:rPr>
                        <a:t>Зареєстровано в Міністерстві</a:t>
                      </a:r>
                      <a:br>
                        <a:rPr lang="uk-UA" sz="1800" b="1" kern="100" dirty="0">
                          <a:effectLst/>
                          <a:latin typeface="+mn-lt"/>
                        </a:rPr>
                      </a:br>
                      <a:r>
                        <a:rPr lang="uk-UA" sz="1800" b="1" kern="100" dirty="0">
                          <a:effectLst/>
                          <a:latin typeface="+mn-lt"/>
                        </a:rPr>
                        <a:t>юстиції України</a:t>
                      </a:r>
                      <a:br>
                        <a:rPr lang="uk-UA" sz="1800" b="1" kern="100" dirty="0">
                          <a:effectLst/>
                          <a:latin typeface="+mn-lt"/>
                        </a:rPr>
                      </a:br>
                      <a:r>
                        <a:rPr lang="uk-UA" sz="1800" b="1" kern="100" dirty="0">
                          <a:effectLst/>
                          <a:latin typeface="+mn-lt"/>
                        </a:rPr>
                        <a:t>24 червня 2015 р.</a:t>
                      </a:r>
                      <a:br>
                        <a:rPr lang="uk-UA" sz="1800" b="1" kern="100" dirty="0">
                          <a:effectLst/>
                          <a:latin typeface="+mn-lt"/>
                        </a:rPr>
                      </a:br>
                      <a:r>
                        <a:rPr lang="uk-UA" sz="1800" b="1" kern="100" dirty="0">
                          <a:effectLst/>
                          <a:latin typeface="+mn-lt"/>
                        </a:rPr>
                        <a:t>за № 751/27196</a:t>
                      </a:r>
                      <a:endParaRPr lang="uk-UA" sz="18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11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06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456067-1619-4A59-B51C-F9A3BF54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90128"/>
            <a:ext cx="10972800" cy="568437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7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З Розділу І Порядку: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6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«3. Проекти річних планів-графіків складаються територіальними органами ДПС не пізніше 01 грудня року, що передує року, в якому будуть проводитися такі документальні планові перевірки засобами інформаційно-телекомунікаційних систем контролюючих органів.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6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Проекти коригування планів-графіків у разі здійснення такого коригування формуються територіальними органами ДПС не пізніше 15 числа останнього місяця першого або другого кварталу засобами інформаційно-телекомунікаційних систем контролюючих органів.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6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У випадку, коли зміни пов’язані із змінами найменування (прізвища, імені, по батькові (за наявності)) платника податків та/або виправленням технічних помилок, проекти коригування планів-графіків формуються територіальними органами ДПС не пізніше 15 числа місяця, що передує місяцю, в якому будуть проводитися такі документальні планові перевірки.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600" i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Разом з проектом плану-графіка (коригування плану-графіка) формуються інформаційно-аналітичні довідки за кожним платником податків з використанням інформаційно-телекомунікаційних систем контролюючих органів</a:t>
            </a:r>
            <a:r>
              <a:rPr lang="uk-UA" sz="16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. …»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6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«4. При відборі платника податків до плану-графіка відповідно до вимог </a:t>
            </a:r>
            <a:r>
              <a:rPr lang="uk-UA" sz="1600" u="sng" kern="100" dirty="0">
                <a:solidFill>
                  <a:srgbClr val="467886"/>
                </a:solidFill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2"/>
              </a:rPr>
              <a:t>статті 77</a:t>
            </a:r>
            <a:r>
              <a:rPr lang="uk-UA" sz="16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розділу II Кодексу необхідним є врахування також вимог </a:t>
            </a:r>
            <a:r>
              <a:rPr lang="uk-UA" sz="1600" u="sng" kern="100" dirty="0">
                <a:solidFill>
                  <a:srgbClr val="467886"/>
                </a:solidFill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3"/>
              </a:rPr>
              <a:t>пункту 102.1</a:t>
            </a:r>
            <a:r>
              <a:rPr lang="uk-UA" sz="16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статті 102 розділу II Кодексу в частині граничних термінів проведення перевірки …».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B1E012-2844-4AEF-AD98-77B1CD7C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7D2D57-F7EA-4F30-B414-07BCCEF43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6141"/>
            <a:ext cx="10972800" cy="502329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З Розділу ІІ Порядку:</a:t>
            </a:r>
            <a:endParaRPr lang="uk-U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8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«2. Формування переліку платників податків до розділів I, II плану-графіка проводиться за критеріями ризиків згідно з вимогами цього розділу, у тому числі за даними інформаційно-телекомунікаційних систем контролюючих органів.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8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При формуванні плану-графіка на наступний рік враховуються показники за результатами діяльності платника податків за 9 місяців поточного року. Якщо податковим (звітним) періодом для податку на прибуток платника податків є календарний рік, при плануванні враховуються показники за попередній рік. При коригуванні плану-графіка враховуються показники за результатами діяльності платника податків за останній податковий (звітний) період, крім показників за результатами діяльності платника податків за перший квартал.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800" kern="100" dirty="0"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3</a:t>
            </a:r>
            <a:r>
              <a:rPr lang="uk-UA" sz="18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. До плану-графіка включаються платники податків, які за результатами господарської діяльності мають найбільші ризики несплати до бюджету податків та зборів, платежів».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07332A-79F8-43DE-B201-2B054739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579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EBCB45-21EE-4DED-AD57-616067EC5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34992"/>
            <a:ext cx="10972800" cy="6108595"/>
          </a:xfrm>
        </p:spPr>
        <p:txBody>
          <a:bodyPr/>
          <a:lstStyle/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«5. Критерії відбору платників податків - юридичних осіб: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1) високого ступеня ризику: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рівень зростання податку на прибуток нижчий на 50 та більше відсотків за рівень зростання доходів платника податків, що враховуються при визначенні об’єкта оподаткування;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рівень сплати податку на прибуток нижчий на 50 та більше відсотків за рівень сплати податку за відповідною галуззю;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рівень сплати податку на додану вартість нижчий на 50 та більше відсотків за рівень сплати податку за відповідною галуззю;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…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декларування обсягу нарахованих/виплачених доходів нерезидента, з яких не утримано суми податку, за винятком дивідендів, понад 10 млн грн;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декларування від’ємного значення фінансового результату від операційної діяльності;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…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здійснення операцій з реалізації продукції (товарів, робіт, послуг) нижче собівартості;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різниця між собівартістю реалізованої продукції (товарів, робіт, послуг) та чистим доходом від реалізації продукції (товарів, робіт, послуг) не перевищує 10 відсотків собівартості реалізованої продукції;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…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зростання удвічі та більше кредиторської заборгованості за продукцію (товари, роботи, послуги) протягом двох попередніх (звітних) років при зростанні запасів;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…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рівень сплати податку на прибуток знизився на 50 та більше відсотків порівняно з календарним роком, що передував останній документальній плановій перевірці платника податків;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дебіторська заборгованість перевищує кредиторську більше ніж у 2 рази; …».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0B7B3B-D3A0-4D7D-B924-8A0A4C0E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73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9F48F3-B130-4126-9A8D-D02EC2F7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930889"/>
            <a:ext cx="10972800" cy="4935710"/>
          </a:xfrm>
        </p:spPr>
        <p:txBody>
          <a:bodyPr/>
          <a:lstStyle/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3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Аналіз діяльності підприємства з погляду цих ризиків – чи є ризик попасти під перевірку?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3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3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У разі призначення перевірки – чи справді встановлені відповідні ризики, визначені у нормативно встановленому порядку (на прикладі співвідношення дебіторської та кредиторської заборгованості, рівня сплати податку порівняно з середньогалузевим тощо).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3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3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Як з цим працювати …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DEE69B-2D71-43AF-9DED-B108EFD6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388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8"/>
          <p:cNvSpPr txBox="1"/>
          <p:nvPr/>
        </p:nvSpPr>
        <p:spPr>
          <a:xfrm>
            <a:off x="5982377" y="5697801"/>
            <a:ext cx="2107875" cy="46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uk" sz="1000" dirty="0">
                <a:solidFill>
                  <a:srgbClr val="FFFFFF"/>
                </a:solidFill>
              </a:rPr>
              <a:t>вул. Паньківська 5, 5-й поверх </a:t>
            </a:r>
          </a:p>
          <a:p>
            <a:pPr lvl="0">
              <a:buNone/>
            </a:pPr>
            <a:r>
              <a:rPr lang="uk" sz="1000" dirty="0">
                <a:solidFill>
                  <a:srgbClr val="FFFFFF"/>
                </a:solidFill>
              </a:rPr>
              <a:t>Київ, 01033, Україна</a:t>
            </a:r>
          </a:p>
          <a:p>
            <a:pPr lvl="0" rtl="0">
              <a:buNone/>
            </a:pPr>
            <a:r>
              <a:rPr lang="uk" sz="1000" dirty="0">
                <a:solidFill>
                  <a:srgbClr val="FFFFFF"/>
                </a:solidFill>
              </a:rPr>
              <a:t>www.kmp.ua, www.wts.ua</a:t>
            </a:r>
          </a:p>
        </p:txBody>
      </p:sp>
      <p:sp>
        <p:nvSpPr>
          <p:cNvPr id="3" name="Shape 129"/>
          <p:cNvSpPr txBox="1"/>
          <p:nvPr/>
        </p:nvSpPr>
        <p:spPr>
          <a:xfrm>
            <a:off x="8191850" y="5711775"/>
            <a:ext cx="1945800" cy="46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uk" sz="1000" dirty="0">
                <a:solidFill>
                  <a:srgbClr val="FFFFFF"/>
                </a:solidFill>
              </a:rPr>
              <a:t>тел.:   +38(044) 490 71 97</a:t>
            </a:r>
          </a:p>
          <a:p>
            <a:r>
              <a:rPr lang="uk" sz="1000" dirty="0">
                <a:solidFill>
                  <a:srgbClr val="FFFFFF"/>
                </a:solidFill>
              </a:rPr>
              <a:t>факс: +38(044) 492 88 59</a:t>
            </a:r>
          </a:p>
          <a:p>
            <a:r>
              <a:rPr lang="uk" sz="1000" dirty="0">
                <a:solidFill>
                  <a:srgbClr val="FFFFFF"/>
                </a:solidFill>
              </a:rPr>
              <a:t>admin@kmp.ua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gray">
          <a:xfrm>
            <a:off x="4889241" y="529630"/>
            <a:ext cx="4250343" cy="3529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000" kern="1200" baseline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uk-UA" sz="2800" dirty="0">
              <a:solidFill>
                <a:schemeClr val="bg1"/>
              </a:solidFill>
            </a:endParaRPr>
          </a:p>
          <a:p>
            <a:pPr algn="ctr"/>
            <a:endParaRPr lang="uk-UA" sz="2800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Дякую за увагу!</a:t>
            </a:r>
          </a:p>
          <a:p>
            <a:pPr algn="ctr"/>
            <a:endParaRPr lang="uk-UA" sz="2800" dirty="0">
              <a:solidFill>
                <a:schemeClr val="bg1"/>
              </a:solidFill>
            </a:endParaRPr>
          </a:p>
          <a:p>
            <a:pPr algn="ctr"/>
            <a:r>
              <a:rPr lang="uk-UA" sz="2800" dirty="0">
                <a:solidFill>
                  <a:schemeClr val="bg1"/>
                </a:solidFill>
              </a:rPr>
              <a:t>Олександр Мінін</a:t>
            </a:r>
          </a:p>
          <a:p>
            <a:pPr algn="ctr"/>
            <a:endParaRPr lang="uk-UA" sz="2800" dirty="0">
              <a:solidFill>
                <a:schemeClr val="bg1"/>
              </a:solidFill>
            </a:endParaRPr>
          </a:p>
          <a:p>
            <a:pPr algn="ctr"/>
            <a:r>
              <a:rPr lang="uk-UA" sz="2800" dirty="0">
                <a:solidFill>
                  <a:schemeClr val="bg1"/>
                </a:solidFill>
              </a:rPr>
              <a:t>старший партнер </a:t>
            </a:r>
          </a:p>
          <a:p>
            <a:pPr algn="ctr"/>
            <a:r>
              <a:rPr lang="uk-UA" sz="2800" dirty="0">
                <a:solidFill>
                  <a:schemeClr val="bg1"/>
                </a:solidFill>
              </a:rPr>
              <a:t>КМ Партнери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417" y="1038403"/>
            <a:ext cx="10972800" cy="5124480"/>
          </a:xfrm>
        </p:spPr>
        <p:txBody>
          <a:bodyPr/>
          <a:lstStyle/>
          <a:p>
            <a:pPr>
              <a:buNone/>
            </a:pPr>
            <a:r>
              <a:rPr lang="uk-UA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За п. 75.1. ст. 75 ПКУ, к</a:t>
            </a:r>
            <a:r>
              <a:rPr lang="uk-UA" sz="2000" noProof="0" dirty="0" err="1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онтролюючі</a:t>
            </a:r>
            <a:r>
              <a:rPr lang="uk-UA" sz="2000" noProof="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органи мають </a:t>
            </a:r>
            <a:r>
              <a:rPr lang="ru-RU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право </a:t>
            </a:r>
            <a:r>
              <a:rPr lang="uk-UA" sz="2000" noProof="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проводити</a:t>
            </a:r>
            <a:r>
              <a:rPr lang="uk-UA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:</a:t>
            </a:r>
          </a:p>
          <a:p>
            <a:pPr marL="0">
              <a:buNone/>
            </a:pPr>
            <a:r>
              <a:rPr lang="uk-UA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lvl="0" indent="-342900">
              <a:buFont typeface="Symbol" panose="05050102010706020507" pitchFamily="18" charset="2"/>
              <a:buChar char=""/>
            </a:pPr>
            <a:r>
              <a:rPr lang="uk-UA" sz="2000" noProof="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камеральні, </a:t>
            </a:r>
            <a:endParaRPr lang="uk-UA" sz="20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>
              <a:buNone/>
            </a:pPr>
            <a:r>
              <a:rPr lang="uk-UA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lvl="0" indent="-342900">
              <a:buFont typeface="Symbol" panose="05050102010706020507" pitchFamily="18" charset="2"/>
              <a:buChar char=""/>
            </a:pPr>
            <a:r>
              <a:rPr lang="uk-UA" sz="2000" noProof="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документальні (планові або позапланові; виїзні або невиїзні)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та </a:t>
            </a:r>
            <a:endParaRPr lang="uk-UA" sz="20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>
              <a:buNone/>
            </a:pPr>
            <a:r>
              <a:rPr lang="uk-UA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lvl="0" indent="-342900">
              <a:buFont typeface="Symbol" panose="05050102010706020507" pitchFamily="18" charset="2"/>
              <a:buChar char=""/>
            </a:pPr>
            <a:r>
              <a:rPr lang="uk-UA" sz="2000" noProof="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фактичні перевірки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  <a:endParaRPr lang="uk-UA" sz="20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>
              <a:buNone/>
            </a:pPr>
            <a:r>
              <a:rPr lang="uk-UA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algn="just">
              <a:buNone/>
            </a:pPr>
            <a:r>
              <a:rPr lang="uk-UA" sz="2000" noProof="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Камеральні</a:t>
            </a:r>
            <a:r>
              <a:rPr lang="ru-RU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та </a:t>
            </a:r>
            <a:r>
              <a:rPr lang="uk-UA" sz="2000" noProof="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документальні перевірки проводяться контролюючими</a:t>
            </a:r>
            <a:r>
              <a:rPr lang="ru-RU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органами в межах </a:t>
            </a:r>
            <a:r>
              <a:rPr lang="uk-UA" sz="2000" noProof="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їх</a:t>
            </a:r>
            <a:r>
              <a:rPr lang="en-US" sz="20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uk-UA" sz="2000" noProof="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повноважень </a:t>
            </a:r>
            <a:r>
              <a:rPr lang="uk-UA" sz="2000" i="1" u="sng" noProof="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виключно </a:t>
            </a:r>
            <a:r>
              <a:rPr lang="ru-RU" sz="2000" u="sng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у </a:t>
            </a:r>
            <a:r>
              <a:rPr lang="uk-UA" sz="2000" u="sng" noProof="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випадках </a:t>
            </a:r>
            <a:r>
              <a:rPr lang="ru-RU" sz="2000" u="sng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та у порядку</a:t>
            </a:r>
            <a:r>
              <a:rPr lang="uk-UA" sz="2000" u="sng" noProof="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, встановлених цим</a:t>
            </a:r>
            <a:r>
              <a:rPr lang="ru-RU" sz="2000" u="sng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Кодексом</a:t>
            </a:r>
            <a:r>
              <a:rPr lang="ru-RU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endParaRPr lang="uk-UA" sz="20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algn="just">
              <a:buNone/>
            </a:pPr>
            <a:r>
              <a:rPr lang="uk-UA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algn="just">
              <a:buNone/>
            </a:pPr>
            <a:r>
              <a:rPr lang="ru-RU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а </a:t>
            </a:r>
            <a:r>
              <a:rPr lang="uk-UA" sz="2000" noProof="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фактичні перевірки </a:t>
            </a:r>
            <a:r>
              <a:rPr lang="ru-RU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– </a:t>
            </a:r>
            <a:r>
              <a:rPr lang="uk-UA" sz="2000" noProof="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цим </a:t>
            </a:r>
            <a:r>
              <a:rPr lang="ru-RU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Кодексом </a:t>
            </a:r>
            <a:r>
              <a:rPr lang="ru-RU" sz="2000" u="sng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та </a:t>
            </a:r>
            <a:r>
              <a:rPr lang="uk-UA" sz="2000" u="sng" noProof="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іншими </a:t>
            </a:r>
            <a:r>
              <a:rPr lang="ru-RU" sz="2000" u="sng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законами </a:t>
            </a:r>
            <a:r>
              <a:rPr lang="uk-UA" sz="2000" u="sng" noProof="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України</a:t>
            </a:r>
            <a:r>
              <a:rPr lang="uk-UA" sz="2000" noProof="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,</a:t>
            </a:r>
            <a:r>
              <a:rPr lang="ru-RU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контроль за </a:t>
            </a:r>
            <a:r>
              <a:rPr lang="uk-UA" sz="2000" noProof="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дотриманням яких покладено</a:t>
            </a:r>
            <a:r>
              <a:rPr lang="ru-RU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на </a:t>
            </a:r>
            <a:r>
              <a:rPr lang="uk-UA" sz="2000" noProof="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контролюючі органи</a:t>
            </a:r>
            <a:r>
              <a:rPr lang="ru-RU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uk-UA" sz="20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9877" y="6620476"/>
            <a:ext cx="57708" cy="123111"/>
          </a:xfrm>
        </p:spPr>
        <p:txBody>
          <a:bodyPr/>
          <a:lstStyle/>
          <a:p>
            <a:fld id="{05B86B18-2475-4CE0-AB5D-557E749F846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32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6F758C-F900-48AB-9C39-199A29095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04" y="823558"/>
            <a:ext cx="10972800" cy="4760983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Тож документальні перевірки – виключно у випадках та порядку встановленому ПКУ!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Що це може значити на практиці?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Наприклад, перевірка яка охоплює питання ЄСВ – без обмеження по давності чи з</a:t>
            </a: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урахуванням строків давності за ст. 102 ПКУ?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Позиція податкової: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uk-UA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«Водночас з огляду на ч. 16 ст. 25 Закону України "Про збір та облік єдиного внеску на загальнообов'язкове державне соціальне страхування" від 08.07.2010 р</a:t>
            </a:r>
            <a:r>
              <a:rPr lang="uk-UA" sz="2000" u="sng" kern="100" dirty="0">
                <a:solidFill>
                  <a:srgbClr val="46788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 № 2464-VI</a:t>
            </a:r>
            <a:r>
              <a:rPr lang="uk-UA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камеральну перевірку дотримання законодавства з питань подання звітності та сплати ЄСВ призначають без дотримання строків давності»</a:t>
            </a:r>
            <a:r>
              <a:rPr lang="uk-UA" sz="20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uk-UA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«16. Строк давності щодо нарахування, застосування та стягнення сум недоїмки, штрафів та нарахованої пені не застосовується»</a:t>
            </a:r>
            <a:r>
              <a:rPr lang="uk-UA" sz="20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AAC608-57E0-4226-BC51-2325A54A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0FF0E3-98AE-49CB-B0B8-1A07CCCD8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52689"/>
            <a:ext cx="10972800" cy="594932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Проте за ст. 102 ПКУ: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7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«102.1. Контролюючий орган, крім випадків, визначених </a:t>
            </a:r>
            <a:r>
              <a:rPr lang="uk-UA" sz="1700" u="sng" kern="100" dirty="0">
                <a:solidFill>
                  <a:srgbClr val="467886"/>
                </a:solidFill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2"/>
              </a:rPr>
              <a:t>пунктом 102.2</a:t>
            </a:r>
            <a:r>
              <a:rPr lang="uk-UA" sz="17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цієї статті, має право провести перевірку … </a:t>
            </a:r>
            <a:r>
              <a:rPr lang="uk-UA" sz="1700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не пізніше закінчення 1095 дня</a:t>
            </a:r>
            <a:r>
              <a:rPr lang="uk-UA" sz="17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7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…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7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У разі виявлення за результатами … порушень вимог іншого, крім податкового, законодавства, контроль за дотриманням якого покладено на контролюючі органи, контролюючий орган, крім випадків, визначених </a:t>
            </a:r>
            <a:r>
              <a:rPr lang="uk-UA" sz="1700" u="sng" kern="100" dirty="0">
                <a:solidFill>
                  <a:srgbClr val="467886"/>
                </a:solidFill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2"/>
              </a:rPr>
              <a:t>пунктом 102.2</a:t>
            </a:r>
            <a:r>
              <a:rPr lang="uk-UA" sz="17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цієї статті, має право самостійно визначити суму штрафних санкцій (фінансових санкцій, штрафів) платника податків не пізніше 1095 дня з дня вчинення відповідного правопорушення».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Відсутність обмежень по строках не відповідає принципу правової визначеності (складової верховенства права) за концептуальним визначенням якого не можуть бути переглянуті правові наслідки дії чи події після сплину певного, визначеного часу.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8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Sic</a:t>
            </a:r>
            <a:r>
              <a:rPr lang="uk-U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!       Перевіряти наскільки документальні і камеральні перевірки проводяться контролюючими (податковими) органами виключно у випадках і порядку встановленому ПКУ.</a:t>
            </a:r>
          </a:p>
          <a:p>
            <a:pPr algn="just">
              <a:buNone/>
            </a:pPr>
            <a:r>
              <a:rPr lang="uk-UA" sz="18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            Пам’ятаємо, що лише при проведенні фактичних перевірок ПКУ передбачає модифікацію з огляду на інші профільні закони</a:t>
            </a:r>
            <a:r>
              <a:rPr lang="uk-UA" sz="18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46FBA3-72AA-4D6A-B7C6-12E22CE3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42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E98ED2-50C7-4ABF-A2E9-7360190C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9EF42-08F2-459A-9036-552456273955}"/>
              </a:ext>
            </a:extLst>
          </p:cNvPr>
          <p:cNvSpPr txBox="1"/>
          <p:nvPr/>
        </p:nvSpPr>
        <p:spPr>
          <a:xfrm>
            <a:off x="573507" y="1072072"/>
            <a:ext cx="11044986" cy="4713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Спроби де-факто змінити </a:t>
            </a:r>
            <a:r>
              <a:rPr lang="uk-UA" sz="2400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вид </a:t>
            </a:r>
            <a:r>
              <a:rPr lang="uk-UA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перевірки за відсутності підстав для проведення перевірки, яка проводиться фактично, і не у передбаченому ПКУ порядку для проведення такої перевірки.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Найчастіше, спроби перетворити фактичну перевірку на «фактична + документальна».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Якщо при проведенні фактичної перевірки вимагаються документи про здійснення відповідної діяльності «від царя Панька», чи може це бути у межах </a:t>
            </a:r>
            <a:r>
              <a:rPr lang="uk-UA" sz="24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фактичної </a:t>
            </a:r>
            <a:r>
              <a:rPr lang="uk-UA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перевірки? </a:t>
            </a:r>
          </a:p>
        </p:txBody>
      </p:sp>
    </p:spTree>
    <p:extLst>
      <p:ext uri="{BB962C8B-B14F-4D97-AF65-F5344CB8AC3E}">
        <p14:creationId xmlns:p14="http://schemas.microsoft.com/office/powerpoint/2010/main" val="199198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4EBE4F-008D-4C96-9A34-F43D9268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65286"/>
            <a:ext cx="10972800" cy="534454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За </a:t>
            </a:r>
            <a:r>
              <a:rPr lang="uk-UA" sz="20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п.п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75.1.3 п. 75.1 ст. 71 ПКУ: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8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</a:t>
            </a:r>
            <a:r>
              <a:rPr lang="uk-UA" sz="18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Фактичною вважається перевірка, що здійснюється за місцем </a:t>
            </a:r>
            <a:r>
              <a:rPr lang="uk-UA" sz="1800" b="1" i="1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фактичного провадження</a:t>
            </a:r>
            <a:r>
              <a:rPr lang="uk-UA" sz="1800" b="1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</a:t>
            </a:r>
            <a:r>
              <a:rPr lang="uk-UA" sz="18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платником податків</a:t>
            </a:r>
            <a:r>
              <a:rPr lang="uk-UA" sz="1800" b="1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діяльності</a:t>
            </a:r>
            <a:r>
              <a:rPr lang="uk-UA" sz="18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, розташування господарських або інших об'єктів права власності такого платника. </a:t>
            </a:r>
            <a:r>
              <a:rPr lang="uk-UA" sz="18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Така перевірка здійснюється контролюючим органом щодо дотримання норм законодавства</a:t>
            </a:r>
            <a:r>
              <a:rPr lang="uk-UA" sz="18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з питань регулювання обігу готівки, порядку здійснення платниками податків розрахункових операцій, ведення касових операцій, наявності ліцензій, </a:t>
            </a:r>
            <a:r>
              <a:rPr lang="uk-UA" sz="1800" kern="100" dirty="0" err="1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свідоцтв</a:t>
            </a:r>
            <a:r>
              <a:rPr lang="uk-UA" sz="18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, у тому числі про виробництво та обіг підакцизних товарів, дотримання роботодавцем законодавства щодо укладення трудового договору, оформлення трудових відносин з працівниками (найманими особами)».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algn="just">
              <a:buNone/>
            </a:pPr>
            <a:r>
              <a:rPr lang="uk-UA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Тобто така перевірка здійснюється щодо </a:t>
            </a:r>
            <a:r>
              <a:rPr lang="uk-UA" sz="2000" b="1" i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фактичного провадження</a:t>
            </a:r>
            <a:r>
              <a:rPr lang="uk-UA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відповідної </a:t>
            </a:r>
            <a:r>
              <a:rPr lang="uk-UA" sz="2000" b="1" i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uk-UA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за місцем її здійснення і така перевірка здійснюється контролюючим органом щодо того, чи дотримуються при провадженні цієї </a:t>
            </a:r>
            <a:r>
              <a:rPr lang="uk-UA" sz="2000" i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фактичної</a:t>
            </a:r>
            <a:r>
              <a:rPr lang="uk-UA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діяльності відповідні норми законодавства. </a:t>
            </a:r>
            <a:endParaRPr lang="ru-RU" sz="20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7A571F-3EFB-4A18-BD67-E654C53C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13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A2BBD8-1A38-4E45-8A24-8A1AAB76B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627233"/>
            <a:ext cx="10972800" cy="624985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Як зазначив Верховний Суд, наприклад, у Постанові від 02.03.2023 у справі №380/13375/21: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«Таким чином, </a:t>
            </a:r>
            <a:r>
              <a:rPr lang="uk-UA" sz="1300" i="1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на відміну від фактичної перевірки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</a:t>
            </a:r>
            <a:r>
              <a:rPr lang="uk-UA" sz="13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документальна перевірка проводиться на підставі 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податкових декларацій (розрахунків), фінансової, статистичної та іншої звітності, регістрів податкового та бухгалтерського обліку, ведення яких передбачено законом,</a:t>
            </a:r>
            <a:r>
              <a:rPr lang="uk-UA" sz="13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первинних документів, які використовуються в бухгалтерському та податковому обліку і пов`язані з нарахуванням і сплатою податків та зборів, а також отриманих податковим органом документів та податкової інформації, у тому числі за результатами перевірок інших платників податків,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</a:t>
            </a:r>
            <a:r>
              <a:rPr lang="uk-UA" sz="13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що охоплюється предметом саме документальної перевірки: своєчасність, достовірність, повнота нарахування та сплати податків та зборів.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Натомість проведення фактичної перевірки не передбачає контролю за нарахуванням і сплатою податків.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Суд звертає увагу, </a:t>
            </a:r>
            <a:r>
              <a:rPr lang="uk-UA" sz="13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що особливість фактичних перевірок та їх відмінність від усіх інших перевірок, які проводяться податковими органами, полягає у тому, що </a:t>
            </a:r>
            <a:r>
              <a:rPr lang="uk-UA" sz="1300" b="1" i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при їх проведенні перевіряються не бухгалтерські документи</a:t>
            </a:r>
            <a:r>
              <a:rPr lang="uk-UA" sz="13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, а правильність </a:t>
            </a:r>
            <a:r>
              <a:rPr lang="uk-UA" sz="1300" b="1" i="1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фактичних дій</a:t>
            </a:r>
            <a:r>
              <a:rPr lang="uk-UA" sz="13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(фактичного стану речей) суб`єкта підприємницької діяльності.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Тому, така перевірка проводиться не за місцем розташування платника податку (місцем розташування органу управління), а саме за місцем фактичного провадження платником податків діяльності, розташування господарських або інших об`єктів права власності такого платника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Окрім того, роблячи висновки у цій справі суд апеляційної інстанції обґрунтовано резюмував, що фактично у справі було проведено виїзну документальну позапланову перевірку, щодо якої в ПК України передбачено окремий порядок її ініціювання й проведення. </a:t>
            </a:r>
            <a:r>
              <a:rPr lang="uk-UA" sz="13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Більше того, у ході проведення цієї перевірки, як зазначив апеляційний суд, було досліджено лише надані Позивачем документи.</a:t>
            </a:r>
            <a:endParaRPr lang="uk-UA" sz="13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300" b="1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За сталою та послідовною практикою Верховного Суду встановлена судами протиправність наслідків податкової перевірки внаслідок порушення процедури її проведення є достатньою та самостійною підставою для скасування прийнятих за результатами її проведення рішень, що унеможливлює перехід до суті покладених в їх основу податкових правопорушень, з огляду на що до аналізу решти доводів касаційної скарги колегія суддів касаційного суду не переходить</a:t>
            </a:r>
            <a:r>
              <a:rPr lang="uk-UA" sz="13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».</a:t>
            </a:r>
            <a:endParaRPr lang="uk-UA" sz="13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4A564D-B008-44A5-8825-EF95EC0A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97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985AF9-F9D6-435C-9A74-6971ECBDB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37" y="619419"/>
            <a:ext cx="10972800" cy="5975675"/>
          </a:xfrm>
        </p:spPr>
        <p:txBody>
          <a:bodyPr/>
          <a:lstStyle/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3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Аналогічна позиція також неодноразово підтверджувалась на рівні судів апеляційної інстанції.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3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Наприклад, у Постанові Другого апеляційного адміністративного суду від 14.01.2025 у справі № 440/17698/23 зазначено наступне: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«…Судом першої та апеляційної інстанцій встановлено, що підставою для проведення фактичної перевірки в наказі від 30.10.2023 №2698-П «Про проведення фактичної перевірки» зазначено підпункт 80.2.5 п. 80.2 ст. 80 ПК України. Також вказано, що перевірка проводитиметься з метою контролю щодо дотримання норм законодавства з питань регулювання обігу готівки, порядку здійснення платниками податків розрахункових операцій, ведення касових операцій, дотримання роботодавцем законодавства щодо укладення трудового договору, оформлення трудових відносин з працівниками.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Колегія суддів звертає увагу, що особливість </a:t>
            </a:r>
            <a:r>
              <a:rPr lang="uk-UA" sz="13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фактичних перевірок та їх відмінність від усіх інших перевірок, які проводяться податковими органами, полягає у тому, що при їх проведенні перевіряються не бухгалтерські документи, а правильність фактичних дій (фактичного стану речей) суб`єкта підприємницької діяльності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. Тому, така перевірка проводиться не за місцем розташування платника податку (місцем розташування органу управління), а саме за місцем фактичного провадження платником податків діяльності, розташування господарських або інших об`єктів права власності такого платника.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Аналізуючи положення статей 75, 80 ПК України, колегія суддів вказує, </a:t>
            </a:r>
            <a:r>
              <a:rPr lang="uk-UA" sz="13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що змістом (особливістю) фактичної перевірки є перевірка дотримання суб`єктом господарювання вимог закону саме на поточний момент (фактичний момент перевірки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), що корелюється із правом податкового органу прийти на перевірку без попередження у будь-яку годину доби, згідно робочого графіка суб`єкта господарювання.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3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Проведення ж перевірки документів позивача, отриманих контролюючим органом з електронної бази в приміщенні ГУ ДПС за минулий час, відносно фактичної перевірки, що використовується відповідачем в якості підстави для висновку про наявність порушень законодавства з боку позивача фактично </a:t>
            </a:r>
            <a:r>
              <a:rPr lang="uk-UA" sz="1300" b="1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НОСИТЬ ХАРАКТЕР ДОКУМЕНТАЛЬНОЇ ПЕРЕВІРКИ.</a:t>
            </a:r>
            <a:endParaRPr lang="uk-UA" sz="13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3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Тому такі дії не можуть вчинятися в рамках фактичної перевірки та слугувати підставою для застосування штрафних санкцій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».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EF8DFA-CD07-4681-9986-20C5EA08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94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41FD03-E5CD-42A8-838C-BB315289D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51" y="925750"/>
            <a:ext cx="10972800" cy="5006499"/>
          </a:xfrm>
        </p:spPr>
        <p:txBody>
          <a:bodyPr/>
          <a:lstStyle/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Відтак, є підстави для твердження, що проведення </a:t>
            </a:r>
            <a:r>
              <a:rPr lang="uk-UA" sz="20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фактичної 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перевірки, на підставі документів, а не безпосереднього фіксування поточної діяльності, </a:t>
            </a:r>
            <a:r>
              <a:rPr lang="uk-UA" sz="2000" u="sng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щодо обставин минулих періодів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є незаконним, оскільки такі питання можуть бути предметом виключно документальної перевірки.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Проведення документальної по суті перевірки під маркою «фактичної» є незаконним, що може бути самостійною і достатньою підставою для визнання нікчемними її наслідків.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Так само і проведення перевірки за відсутності передбачених для неї підстав, чи суттєві порушення порядку її проведення і обмежень, встановлених ПКУ, також є підставою для нікчемності її результатів.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1E5C38-5396-498C-9CFE-C1D7CA94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199303"/>
      </p:ext>
    </p:extLst>
  </p:cSld>
  <p:clrMapOvr>
    <a:masterClrMapping/>
  </p:clrMapOvr>
</p:sld>
</file>

<file path=ppt/theme/theme1.xml><?xml version="1.0" encoding="utf-8"?>
<a:theme xmlns:a="http://schemas.openxmlformats.org/drawingml/2006/main" name="wts">
  <a:themeElements>
    <a:clrScheme name="WT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0033"/>
      </a:accent1>
      <a:accent2>
        <a:srgbClr val="515D69"/>
      </a:accent2>
      <a:accent3>
        <a:srgbClr val="F6A400"/>
      </a:accent3>
      <a:accent4>
        <a:srgbClr val="728006"/>
      </a:accent4>
      <a:accent5>
        <a:srgbClr val="00698E"/>
      </a:accent5>
      <a:accent6>
        <a:srgbClr val="932E24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WT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0033"/>
      </a:accent1>
      <a:accent2>
        <a:srgbClr val="515D69"/>
      </a:accent2>
      <a:accent3>
        <a:srgbClr val="F6A400"/>
      </a:accent3>
      <a:accent4>
        <a:srgbClr val="728006"/>
      </a:accent4>
      <a:accent5>
        <a:srgbClr val="00698E"/>
      </a:accent5>
      <a:accent6>
        <a:srgbClr val="932E24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4324</TotalTime>
  <Words>2290</Words>
  <Application>Microsoft Office PowerPoint</Application>
  <PresentationFormat>Широкий екран</PresentationFormat>
  <Paragraphs>128</Paragraphs>
  <Slides>16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Courier New</vt:lpstr>
      <vt:lpstr>Symbol</vt:lpstr>
      <vt:lpstr>wts</vt:lpstr>
      <vt:lpstr>  Податкові перевірки:   види, критерії та підстави для призначення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NN</dc:creator>
  <cp:lastModifiedBy>Iryna Voitsitska</cp:lastModifiedBy>
  <cp:revision>984</cp:revision>
  <dcterms:created xsi:type="dcterms:W3CDTF">2012-06-02T12:26:36Z</dcterms:created>
  <dcterms:modified xsi:type="dcterms:W3CDTF">2025-06-10T13:14:10Z</dcterms:modified>
</cp:coreProperties>
</file>